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9" r:id="rId5"/>
    <p:sldMasterId id="2147483673" r:id="rId6"/>
    <p:sldMasterId id="2147483685" r:id="rId7"/>
    <p:sldMasterId id="2147483697" r:id="rId8"/>
    <p:sldMasterId id="2147483718" r:id="rId9"/>
  </p:sldMasterIdLst>
  <p:notesMasterIdLst>
    <p:notesMasterId r:id="rId27"/>
  </p:notesMasterIdLst>
  <p:sldIdLst>
    <p:sldId id="266" r:id="rId10"/>
    <p:sldId id="318" r:id="rId11"/>
    <p:sldId id="277" r:id="rId12"/>
    <p:sldId id="301" r:id="rId13"/>
    <p:sldId id="313" r:id="rId14"/>
    <p:sldId id="314" r:id="rId15"/>
    <p:sldId id="315" r:id="rId16"/>
    <p:sldId id="308" r:id="rId17"/>
    <p:sldId id="302" r:id="rId18"/>
    <p:sldId id="303" r:id="rId19"/>
    <p:sldId id="304" r:id="rId20"/>
    <p:sldId id="317" r:id="rId21"/>
    <p:sldId id="305" r:id="rId22"/>
    <p:sldId id="306" r:id="rId23"/>
    <p:sldId id="311" r:id="rId24"/>
    <p:sldId id="309" r:id="rId25"/>
    <p:sldId id="316"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5F8ED"/>
    <a:srgbClr val="FFFF99"/>
    <a:srgbClr val="F4F7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0336" autoAdjust="0"/>
  </p:normalViewPr>
  <p:slideViewPr>
    <p:cSldViewPr>
      <p:cViewPr varScale="1">
        <p:scale>
          <a:sx n="69" d="100"/>
          <a:sy n="69" d="100"/>
        </p:scale>
        <p:origin x="40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7399A5-B4B7-4A25-945F-7F1F975CD395}" type="datetimeFigureOut">
              <a:rPr lang="es-CL" smtClean="0"/>
              <a:t>29-11-2024</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9817F-49DF-418F-9D46-BCD45264D29C}" type="slidenum">
              <a:rPr lang="es-CL" smtClean="0"/>
              <a:t>‹Nº›</a:t>
            </a:fld>
            <a:endParaRPr lang="es-CL"/>
          </a:p>
        </p:txBody>
      </p:sp>
    </p:spTree>
    <p:extLst>
      <p:ext uri="{BB962C8B-B14F-4D97-AF65-F5344CB8AC3E}">
        <p14:creationId xmlns:p14="http://schemas.microsoft.com/office/powerpoint/2010/main" val="114185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76A526-5F0B-4C8F-A602-CECBB34184EF}" type="slidenum">
              <a:rPr lang="es-ES" smtClean="0"/>
              <a:pPr eaLnBrk="1" hangingPunct="1"/>
              <a:t>1</a:t>
            </a:fld>
            <a:endParaRPr lang="es-E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p>
        </p:txBody>
      </p:sp>
    </p:spTree>
    <p:extLst>
      <p:ext uri="{BB962C8B-B14F-4D97-AF65-F5344CB8AC3E}">
        <p14:creationId xmlns:p14="http://schemas.microsoft.com/office/powerpoint/2010/main" val="192771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76A526-5F0B-4C8F-A602-CECBB34184EF}" type="slidenum">
              <a:rPr lang="es-ES" smtClean="0"/>
              <a:pPr eaLnBrk="1" hangingPunct="1"/>
              <a:t>2</a:t>
            </a:fld>
            <a:endParaRPr lang="es-E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p>
        </p:txBody>
      </p:sp>
    </p:spTree>
    <p:extLst>
      <p:ext uri="{BB962C8B-B14F-4D97-AF65-F5344CB8AC3E}">
        <p14:creationId xmlns:p14="http://schemas.microsoft.com/office/powerpoint/2010/main" val="158021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AB9817F-49DF-418F-9D46-BCD45264D29C}" type="slidenum">
              <a:rPr lang="es-CL" smtClean="0"/>
              <a:t>9</a:t>
            </a:fld>
            <a:endParaRPr lang="es-CL"/>
          </a:p>
        </p:txBody>
      </p:sp>
    </p:spTree>
    <p:extLst>
      <p:ext uri="{BB962C8B-B14F-4D97-AF65-F5344CB8AC3E}">
        <p14:creationId xmlns:p14="http://schemas.microsoft.com/office/powerpoint/2010/main" val="26393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Definición Gestión Preventiva: </a:t>
            </a:r>
            <a:r>
              <a:rPr lang="es-MX" sz="1800" b="0" i="0" u="none" strike="noStrike" baseline="0" dirty="0">
                <a:solidFill>
                  <a:srgbClr val="211D1E"/>
                </a:solidFill>
                <a:latin typeface="Times New Roman" panose="02020603050405020304" pitchFamily="18" charset="0"/>
              </a:rPr>
              <a:t>Corresponde a aquellas acciones sistematizadas que debe ejecutar la entidad empleadora, de acuerdo con la normativa vigente, para proteger eficazmente la vida y salud de las personas trabajadoras. ( DTO. 44)</a:t>
            </a:r>
            <a:endParaRPr lang="es-CL" dirty="0"/>
          </a:p>
        </p:txBody>
      </p:sp>
      <p:sp>
        <p:nvSpPr>
          <p:cNvPr id="4" name="Marcador de número de diapositiva 3"/>
          <p:cNvSpPr>
            <a:spLocks noGrp="1"/>
          </p:cNvSpPr>
          <p:nvPr>
            <p:ph type="sldNum" sz="quarter" idx="5"/>
          </p:nvPr>
        </p:nvSpPr>
        <p:spPr/>
        <p:txBody>
          <a:bodyPr/>
          <a:lstStyle/>
          <a:p>
            <a:fld id="{7AB9817F-49DF-418F-9D46-BCD45264D29C}" type="slidenum">
              <a:rPr lang="es-CL" smtClean="0"/>
              <a:t>10</a:t>
            </a:fld>
            <a:endParaRPr lang="es-CL"/>
          </a:p>
        </p:txBody>
      </p:sp>
    </p:spTree>
    <p:extLst>
      <p:ext uri="{BB962C8B-B14F-4D97-AF65-F5344CB8AC3E}">
        <p14:creationId xmlns:p14="http://schemas.microsoft.com/office/powerpoint/2010/main" val="172722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AB9817F-49DF-418F-9D46-BCD45264D29C}" type="slidenum">
              <a:rPr lang="es-CL" smtClean="0"/>
              <a:t>11</a:t>
            </a:fld>
            <a:endParaRPr lang="es-CL"/>
          </a:p>
        </p:txBody>
      </p:sp>
    </p:spTree>
    <p:extLst>
      <p:ext uri="{BB962C8B-B14F-4D97-AF65-F5344CB8AC3E}">
        <p14:creationId xmlns:p14="http://schemas.microsoft.com/office/powerpoint/2010/main" val="299501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7AB9817F-49DF-418F-9D46-BCD45264D29C}" type="slidenum">
              <a:rPr lang="es-CL" smtClean="0"/>
              <a:t>12</a:t>
            </a:fld>
            <a:endParaRPr lang="es-CL"/>
          </a:p>
        </p:txBody>
      </p:sp>
    </p:spTree>
    <p:extLst>
      <p:ext uri="{BB962C8B-B14F-4D97-AF65-F5344CB8AC3E}">
        <p14:creationId xmlns:p14="http://schemas.microsoft.com/office/powerpoint/2010/main" val="418191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76A526-5F0B-4C8F-A602-CECBB34184EF}" type="slidenum">
              <a:rPr lang="es-ES" smtClean="0"/>
              <a:pPr eaLnBrk="1" hangingPunct="1"/>
              <a:t>17</a:t>
            </a:fld>
            <a:endParaRPr lang="es-E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p>
        </p:txBody>
      </p:sp>
    </p:spTree>
    <p:extLst>
      <p:ext uri="{BB962C8B-B14F-4D97-AF65-F5344CB8AC3E}">
        <p14:creationId xmlns:p14="http://schemas.microsoft.com/office/powerpoint/2010/main" val="335700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smtClean="0"/>
              <a:t>29-11-2024</a:t>
            </a:fld>
            <a:endParaRPr lang="es-CL"/>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smtClean="0"/>
              <a:t>‹Nº›</a:t>
            </a:fld>
            <a:endParaRPr lang="es-CL"/>
          </a:p>
        </p:txBody>
      </p:sp>
    </p:spTree>
    <p:extLst>
      <p:ext uri="{BB962C8B-B14F-4D97-AF65-F5344CB8AC3E}">
        <p14:creationId xmlns:p14="http://schemas.microsoft.com/office/powerpoint/2010/main" val="2061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9660BFC-D9DE-45A0-BE1E-6888DC7956FD}"/>
              </a:ext>
            </a:extLst>
          </p:cNvPr>
          <p:cNvSpPr>
            <a:spLocks noGrp="1"/>
          </p:cNvSpPr>
          <p:nvPr>
            <p:ph type="sldNum" sz="quarter" idx="10"/>
          </p:nvPr>
        </p:nvSpPr>
        <p:spPr/>
        <p:txBody>
          <a:bodyPr/>
          <a:lstStyle>
            <a:lvl1pPr>
              <a:defRPr/>
            </a:lvl1pPr>
          </a:lstStyle>
          <a:p>
            <a:fld id="{50DE0207-D147-43DD-AFA9-1FD2BC74E08B}" type="slidenum">
              <a:rPr lang="es-ES_tradnl" altLang="es-CL"/>
              <a:pPr/>
              <a:t>‹Nº›</a:t>
            </a:fld>
            <a:endParaRPr lang="es-ES_tradnl" altLang="es-CL"/>
          </a:p>
        </p:txBody>
      </p:sp>
    </p:spTree>
    <p:extLst>
      <p:ext uri="{BB962C8B-B14F-4D97-AF65-F5344CB8AC3E}">
        <p14:creationId xmlns:p14="http://schemas.microsoft.com/office/powerpoint/2010/main" val="150868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26522011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43168033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116911027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11503712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16966184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199959941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E6F175-51E0-4A17-A57E-93DD90F6B495}" type="slidenum">
              <a:rPr lang="es-ES_tradnl" altLang="es-CL" smtClean="0"/>
              <a:pPr/>
              <a:t>‹Nº›</a:t>
            </a:fld>
            <a:endParaRPr lang="es-ES_tradnl" altLang="es-CL"/>
          </a:p>
        </p:txBody>
      </p:sp>
    </p:spTree>
    <p:extLst>
      <p:ext uri="{BB962C8B-B14F-4D97-AF65-F5344CB8AC3E}">
        <p14:creationId xmlns:p14="http://schemas.microsoft.com/office/powerpoint/2010/main" val="374663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182257807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13391921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476672"/>
            <a:ext cx="10972800" cy="940966"/>
          </a:xfrm>
          <a:prstGeom prst="rect">
            <a:avLst/>
          </a:prstGeom>
        </p:spPr>
        <p:txBody>
          <a:bodyPr>
            <a:noAutofit/>
          </a:bodyPr>
          <a:lstStyle>
            <a:lvl1pPr algn="l">
              <a:defRPr sz="3600" b="0">
                <a:solidFill>
                  <a:schemeClr val="tx1">
                    <a:lumMod val="65000"/>
                    <a:lumOff val="35000"/>
                  </a:schemeClr>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609600" y="1700808"/>
            <a:ext cx="10972800" cy="3960441"/>
          </a:xfrm>
          <a:prstGeom prst="rect">
            <a:avLst/>
          </a:prstGeom>
        </p:spPr>
        <p:txBody>
          <a:bodyPr>
            <a:normAutofit/>
          </a:bodyPr>
          <a:lstStyle>
            <a:lvl1pPr>
              <a:defRPr sz="2400" b="0">
                <a:solidFill>
                  <a:schemeClr val="tx1">
                    <a:lumMod val="65000"/>
                    <a:lumOff val="35000"/>
                  </a:schemeClr>
                </a:solidFill>
              </a:defRPr>
            </a:lvl1pPr>
            <a:lvl2pPr>
              <a:defRPr sz="2000" b="0">
                <a:solidFill>
                  <a:schemeClr val="tx1">
                    <a:lumMod val="65000"/>
                    <a:lumOff val="35000"/>
                  </a:schemeClr>
                </a:solidFill>
              </a:defRPr>
            </a:lvl2pPr>
            <a:lvl3pPr>
              <a:defRPr sz="1800" b="0">
                <a:solidFill>
                  <a:schemeClr val="tx1">
                    <a:lumMod val="65000"/>
                    <a:lumOff val="35000"/>
                  </a:schemeClr>
                </a:solidFill>
              </a:defRPr>
            </a:lvl3pPr>
            <a:lvl4pPr>
              <a:defRPr sz="1600" b="0">
                <a:solidFill>
                  <a:schemeClr val="tx1">
                    <a:lumMod val="65000"/>
                    <a:lumOff val="35000"/>
                  </a:schemeClr>
                </a:solidFill>
              </a:defRPr>
            </a:lvl4pPr>
            <a:lvl5pPr>
              <a:defRPr sz="1600" b="0">
                <a:solidFill>
                  <a:schemeClr val="tx1">
                    <a:lumMod val="65000"/>
                    <a:lumOff val="3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7EF25D2-79C4-4B17-AFF0-44EBD59FD51C}" type="datetimeFigureOut">
              <a:rPr lang="es-CL" smtClean="0"/>
              <a:t>29-11-2024</a:t>
            </a:fld>
            <a:endParaRPr lang="es-CL"/>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F523CF52-02F7-4CD1-BB4C-B10AAB5B5134}" type="slidenum">
              <a:rPr lang="es-CL" smtClean="0"/>
              <a:t>‹Nº›</a:t>
            </a:fld>
            <a:endParaRPr lang="es-CL"/>
          </a:p>
        </p:txBody>
      </p:sp>
    </p:spTree>
    <p:extLst>
      <p:ext uri="{BB962C8B-B14F-4D97-AF65-F5344CB8AC3E}">
        <p14:creationId xmlns:p14="http://schemas.microsoft.com/office/powerpoint/2010/main" val="24063160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415560154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17B2E5-8E2D-464D-BE91-E8218D578B50}" type="slidenum">
              <a:rPr lang="es-ES_tradnl" altLang="es-CL" smtClean="0"/>
              <a:pPr/>
              <a:t>‹Nº›</a:t>
            </a:fld>
            <a:endParaRPr lang="es-ES_tradnl" altLang="es-CL"/>
          </a:p>
        </p:txBody>
      </p:sp>
    </p:spTree>
    <p:extLst>
      <p:ext uri="{BB962C8B-B14F-4D97-AF65-F5344CB8AC3E}">
        <p14:creationId xmlns:p14="http://schemas.microsoft.com/office/powerpoint/2010/main" val="420587802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3" name="2 Rectángulo"/>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charset="0"/>
            </a:endParaRPr>
          </a:p>
        </p:txBody>
      </p: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14813447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93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6" name="Rectángulo 5"/>
          <p:cNvSpPr/>
          <p:nvPr userDrawn="1"/>
        </p:nvSpPr>
        <p:spPr>
          <a:xfrm>
            <a:off x="144016" y="6053502"/>
            <a:ext cx="6096000" cy="276999"/>
          </a:xfrm>
          <a:prstGeom prst="rect">
            <a:avLst/>
          </a:prstGeom>
        </p:spPr>
        <p:txBody>
          <a:bodyPr>
            <a:spAutoFit/>
          </a:bodyPr>
          <a:lstStyle/>
          <a:p>
            <a:r>
              <a:rPr lang="es-ES" sz="1200" i="1" dirty="0">
                <a:solidFill>
                  <a:schemeClr val="tx1">
                    <a:lumMod val="65000"/>
                    <a:lumOff val="35000"/>
                  </a:schemeClr>
                </a:solidFill>
                <a:latin typeface="Arial" panose="020B0604020202020204" pitchFamily="34" charset="0"/>
                <a:cs typeface="Arial" panose="020B0604020202020204" pitchFamily="34" charset="0"/>
              </a:rPr>
              <a:t>Por un Chile que avanza con seguridad</a:t>
            </a:r>
          </a:p>
        </p:txBody>
      </p:sp>
    </p:spTree>
    <p:extLst>
      <p:ext uri="{BB962C8B-B14F-4D97-AF65-F5344CB8AC3E}">
        <p14:creationId xmlns:p14="http://schemas.microsoft.com/office/powerpoint/2010/main" val="294447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17F754-8EF3-415A-A309-0DF176CC24E9}"/>
              </a:ext>
            </a:extLst>
          </p:cNvPr>
          <p:cNvSpPr>
            <a:spLocks noGrp="1"/>
          </p:cNvSpPr>
          <p:nvPr>
            <p:ph type="sldNum" sz="quarter" idx="10"/>
          </p:nvPr>
        </p:nvSpPr>
        <p:spPr/>
        <p:txBody>
          <a:bodyPr/>
          <a:lstStyle>
            <a:lvl1pPr>
              <a:defRPr/>
            </a:lvl1pPr>
          </a:lstStyle>
          <a:p>
            <a:fld id="{54E6F175-51E0-4A17-A57E-93DD90F6B495}" type="slidenum">
              <a:rPr lang="es-ES_tradnl" altLang="es-CL"/>
              <a:pPr/>
              <a:t>‹Nº›</a:t>
            </a:fld>
            <a:endParaRPr lang="es-ES_tradnl" altLang="es-CL"/>
          </a:p>
        </p:txBody>
      </p:sp>
    </p:spTree>
    <p:extLst>
      <p:ext uri="{BB962C8B-B14F-4D97-AF65-F5344CB8AC3E}">
        <p14:creationId xmlns:p14="http://schemas.microsoft.com/office/powerpoint/2010/main" val="195778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sp>
        <p:nvSpPr>
          <p:cNvPr id="3" name="2 Rectángulo"/>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charset="0"/>
            </a:endParaRPr>
          </a:p>
        </p:txBody>
      </p: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Tree>
    <p:extLst>
      <p:ext uri="{BB962C8B-B14F-4D97-AF65-F5344CB8AC3E}">
        <p14:creationId xmlns:p14="http://schemas.microsoft.com/office/powerpoint/2010/main" val="149065684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0AAFFB1-3DB0-4C9E-9674-0784F76B08D9}"/>
              </a:ext>
            </a:extLst>
          </p:cNvPr>
          <p:cNvSpPr>
            <a:spLocks noGrp="1"/>
          </p:cNvSpPr>
          <p:nvPr>
            <p:ph type="sldNum" sz="quarter" idx="10"/>
          </p:nvPr>
        </p:nvSpPr>
        <p:spPr/>
        <p:txBody>
          <a:bodyPr/>
          <a:lstStyle>
            <a:lvl1pPr>
              <a:defRPr/>
            </a:lvl1pPr>
          </a:lstStyle>
          <a:p>
            <a:fld id="{DFF51244-12AF-430C-A0D1-496BB7D6C405}" type="slidenum">
              <a:rPr lang="es-ES_tradnl" altLang="es-CL"/>
              <a:pPr/>
              <a:t>‹Nº›</a:t>
            </a:fld>
            <a:endParaRPr lang="es-ES_tradnl" altLang="es-CL"/>
          </a:p>
        </p:txBody>
      </p:sp>
    </p:spTree>
    <p:extLst>
      <p:ext uri="{BB962C8B-B14F-4D97-AF65-F5344CB8AC3E}">
        <p14:creationId xmlns:p14="http://schemas.microsoft.com/office/powerpoint/2010/main" val="20828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E2250-6913-4F0B-8686-6AE9E948882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número de diapositiva 2">
            <a:extLst>
              <a:ext uri="{FF2B5EF4-FFF2-40B4-BE49-F238E27FC236}">
                <a16:creationId xmlns:a16="http://schemas.microsoft.com/office/drawing/2014/main" id="{D7B775D0-ABB0-4AD7-8212-ED683FC44E8C}"/>
              </a:ext>
            </a:extLst>
          </p:cNvPr>
          <p:cNvSpPr>
            <a:spLocks noGrp="1"/>
          </p:cNvSpPr>
          <p:nvPr>
            <p:ph type="sldNum" sz="quarter" idx="10"/>
          </p:nvPr>
        </p:nvSpPr>
        <p:spPr/>
        <p:txBody>
          <a:bodyPr/>
          <a:lstStyle>
            <a:lvl1pPr>
              <a:defRPr/>
            </a:lvl1pPr>
          </a:lstStyle>
          <a:p>
            <a:fld id="{589A76AA-FBC2-45ED-AFF6-61B4DA385676}" type="slidenum">
              <a:rPr lang="es-ES_tradnl" altLang="es-CL"/>
              <a:pPr/>
              <a:t>‹Nº›</a:t>
            </a:fld>
            <a:endParaRPr lang="es-ES_tradnl" altLang="es-CL"/>
          </a:p>
        </p:txBody>
      </p:sp>
    </p:spTree>
    <p:extLst>
      <p:ext uri="{BB962C8B-B14F-4D97-AF65-F5344CB8AC3E}">
        <p14:creationId xmlns:p14="http://schemas.microsoft.com/office/powerpoint/2010/main" val="18209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845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6.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5" name="1 Marcador de título"/>
          <p:cNvSpPr>
            <a:spLocks noGrp="1"/>
          </p:cNvSpPr>
          <p:nvPr>
            <p:ph type="title"/>
          </p:nvPr>
        </p:nvSpPr>
        <p:spPr>
          <a:xfrm>
            <a:off x="601216" y="116632"/>
            <a:ext cx="5854824"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CL" dirty="0"/>
          </a:p>
        </p:txBody>
      </p:sp>
      <p:sp>
        <p:nvSpPr>
          <p:cNvPr id="16" name="2 Marcador de texto"/>
          <p:cNvSpPr>
            <a:spLocks noGrp="1"/>
          </p:cNvSpPr>
          <p:nvPr>
            <p:ph type="body" idx="1"/>
          </p:nvPr>
        </p:nvSpPr>
        <p:spPr>
          <a:xfrm>
            <a:off x="457200" y="1600201"/>
            <a:ext cx="8229600" cy="406104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222801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914400" rtl="0" eaLnBrk="1" latinLnBrk="0" hangingPunct="1">
        <a:spcBef>
          <a:spcPct val="0"/>
        </a:spcBef>
        <a:buNone/>
        <a:defRPr sz="2800" b="1" kern="1200">
          <a:solidFill>
            <a:schemeClr val="tx1">
              <a:lumMod val="65000"/>
              <a:lumOff val="3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D94DA26C-7C84-44FC-B18B-FAE168EDE2F1}"/>
              </a:ext>
            </a:extLst>
          </p:cNvPr>
          <p:cNvSpPr>
            <a:spLocks noChangeArrowheads="1"/>
          </p:cNvSpPr>
          <p:nvPr/>
        </p:nvSpPr>
        <p:spPr bwMode="auto">
          <a:xfrm>
            <a:off x="0" y="0"/>
            <a:ext cx="12192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10595" name="Rectangle 3">
            <a:extLst>
              <a:ext uri="{FF2B5EF4-FFF2-40B4-BE49-F238E27FC236}">
                <a16:creationId xmlns:a16="http://schemas.microsoft.com/office/drawing/2014/main" id="{ED3DB81F-B6DA-43AF-8A58-153929F537EA}"/>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10596" name="Rectangle 4">
            <a:extLst>
              <a:ext uri="{FF2B5EF4-FFF2-40B4-BE49-F238E27FC236}">
                <a16:creationId xmlns:a16="http://schemas.microsoft.com/office/drawing/2014/main" id="{6E1BC3D7-B87D-44EF-A2AB-155FB9E3FD65}"/>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10619" name="Rectangle 27">
            <a:extLst>
              <a:ext uri="{FF2B5EF4-FFF2-40B4-BE49-F238E27FC236}">
                <a16:creationId xmlns:a16="http://schemas.microsoft.com/office/drawing/2014/main" id="{038368B8-B5EE-4892-A4C8-9F2EAD8538EC}"/>
              </a:ext>
            </a:extLst>
          </p:cNvPr>
          <p:cNvSpPr>
            <a:spLocks noGrp="1" noChangeArrowheads="1"/>
          </p:cNvSpPr>
          <p:nvPr>
            <p:ph type="sldNum" sz="quarter" idx="4"/>
          </p:nvPr>
        </p:nvSpPr>
        <p:spPr bwMode="auto">
          <a:xfrm>
            <a:off x="103717" y="6405548"/>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FB17B2E5-8E2D-464D-BE91-E8218D578B50}" type="slidenum">
              <a:rPr lang="es-ES_tradnl" altLang="es-CL"/>
              <a:pPr/>
              <a:t>‹Nº›</a:t>
            </a:fld>
            <a:endParaRPr lang="es-ES_tradnl" altLang="es-CL"/>
          </a:p>
        </p:txBody>
      </p:sp>
      <p:pic>
        <p:nvPicPr>
          <p:cNvPr id="8" name="Imagen 7"/>
          <p:cNvPicPr>
            <a:picLocks noChangeAspect="1"/>
          </p:cNvPicPr>
          <p:nvPr userDrawn="1"/>
        </p:nvPicPr>
        <p:blipFill>
          <a:blip r:embed="rId4"/>
          <a:stretch>
            <a:fillRect/>
          </a:stretch>
        </p:blipFill>
        <p:spPr>
          <a:xfrm>
            <a:off x="10249520" y="5786258"/>
            <a:ext cx="1712742" cy="922834"/>
          </a:xfrm>
          <a:prstGeom prst="rect">
            <a:avLst/>
          </a:prstGeom>
        </p:spPr>
      </p:pic>
      <p:sp>
        <p:nvSpPr>
          <p:cNvPr id="5" name="AutoShape 3"/>
          <p:cNvSpPr>
            <a:spLocks noChangeAspect="1" noChangeArrowheads="1" noTextEdit="1"/>
          </p:cNvSpPr>
          <p:nvPr userDrawn="1"/>
        </p:nvSpPr>
        <p:spPr bwMode="auto">
          <a:xfrm>
            <a:off x="0" y="369888"/>
            <a:ext cx="8524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6"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835913548"/>
      </p:ext>
    </p:extLst>
  </p:cSld>
  <p:clrMap bg1="lt1" tx1="dk1" bg2="lt2" tx2="dk2" accent1="accent1" accent2="accent2" accent3="accent3" accent4="accent4" accent5="accent5" accent6="accent6" hlink="hlink" folHlink="folHlink"/>
  <p:sldLayoutIdLst>
    <p:sldLayoutId id="2147483716" r:id="rId1"/>
    <p:sldLayoutId id="2147483717" r:id="rId2"/>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720" name="Rectangle 32">
            <a:extLst>
              <a:ext uri="{FF2B5EF4-FFF2-40B4-BE49-F238E27FC236}">
                <a16:creationId xmlns:a16="http://schemas.microsoft.com/office/drawing/2014/main" id="{7CA01EFF-201C-4170-AEE0-B7C3C2DFB8D4}"/>
              </a:ext>
            </a:extLst>
          </p:cNvPr>
          <p:cNvSpPr>
            <a:spLocks noChangeArrowheads="1"/>
          </p:cNvSpPr>
          <p:nvPr userDrawn="1"/>
        </p:nvSpPr>
        <p:spPr bwMode="auto">
          <a:xfrm>
            <a:off x="0" y="0"/>
            <a:ext cx="12192000" cy="6858000"/>
          </a:xfrm>
          <a:prstGeom prst="rect">
            <a:avLst/>
          </a:prstGeom>
          <a:solidFill>
            <a:srgbClr val="59595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14691" name="Rectangle 3">
            <a:extLst>
              <a:ext uri="{FF2B5EF4-FFF2-40B4-BE49-F238E27FC236}">
                <a16:creationId xmlns:a16="http://schemas.microsoft.com/office/drawing/2014/main" id="{B4AB0F3F-92DC-4F7B-99AD-08EA7E7F5C00}"/>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14692" name="Rectangle 4">
            <a:extLst>
              <a:ext uri="{FF2B5EF4-FFF2-40B4-BE49-F238E27FC236}">
                <a16:creationId xmlns:a16="http://schemas.microsoft.com/office/drawing/2014/main" id="{89E47C0A-8E10-4BC5-8567-34EFA3C30F59}"/>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14715" name="Rectangle 27">
            <a:extLst>
              <a:ext uri="{FF2B5EF4-FFF2-40B4-BE49-F238E27FC236}">
                <a16:creationId xmlns:a16="http://schemas.microsoft.com/office/drawing/2014/main" id="{DD5E1D16-636C-4EFA-A487-3C665107C817}"/>
              </a:ext>
            </a:extLst>
          </p:cNvPr>
          <p:cNvSpPr>
            <a:spLocks noGrp="1" noChangeArrowheads="1"/>
          </p:cNvSpPr>
          <p:nvPr>
            <p:ph type="sldNum" sz="quarter" idx="4"/>
          </p:nvPr>
        </p:nvSpPr>
        <p:spPr bwMode="auto">
          <a:xfrm>
            <a:off x="0" y="6451593"/>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F7CEE345-A742-4D47-9695-3710A43E2D5D}" type="slidenum">
              <a:rPr lang="es-ES_tradnl" altLang="es-CL"/>
              <a:pPr/>
              <a:t>‹Nº›</a:t>
            </a:fld>
            <a:endParaRPr lang="es-ES_tradnl" altLang="es-CL"/>
          </a:p>
        </p:txBody>
      </p:sp>
      <p:pic>
        <p:nvPicPr>
          <p:cNvPr id="9" name="Imagen 8"/>
          <p:cNvPicPr>
            <a:picLocks noChangeAspect="1"/>
          </p:cNvPicPr>
          <p:nvPr userDrawn="1"/>
        </p:nvPicPr>
        <p:blipFill>
          <a:blip r:embed="rId3"/>
          <a:stretch>
            <a:fillRect/>
          </a:stretch>
        </p:blipFill>
        <p:spPr>
          <a:xfrm>
            <a:off x="10249520" y="5786258"/>
            <a:ext cx="1712742" cy="922834"/>
          </a:xfrm>
          <a:prstGeom prst="rect">
            <a:avLst/>
          </a:prstGeom>
        </p:spPr>
      </p:pic>
      <p:sp>
        <p:nvSpPr>
          <p:cNvPr id="11"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603346571"/>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5984" name="Rectangle 32">
            <a:extLst>
              <a:ext uri="{FF2B5EF4-FFF2-40B4-BE49-F238E27FC236}">
                <a16:creationId xmlns:a16="http://schemas.microsoft.com/office/drawing/2014/main" id="{9BB3A001-8FA0-42F0-AD85-B6BE792F1ADC}"/>
              </a:ext>
            </a:extLst>
          </p:cNvPr>
          <p:cNvSpPr>
            <a:spLocks noChangeArrowheads="1"/>
          </p:cNvSpPr>
          <p:nvPr userDrawn="1"/>
        </p:nvSpPr>
        <p:spPr bwMode="auto">
          <a:xfrm>
            <a:off x="0" y="0"/>
            <a:ext cx="12192000" cy="6858000"/>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pic>
        <p:nvPicPr>
          <p:cNvPr id="10" name="Imagen 9">
            <a:extLst>
              <a:ext uri="{FF2B5EF4-FFF2-40B4-BE49-F238E27FC236}">
                <a16:creationId xmlns:a16="http://schemas.microsoft.com/office/drawing/2014/main" id="{FF092382-1C5B-4AC3-B5A0-932DF9AF2476}"/>
              </a:ext>
            </a:extLst>
          </p:cNvPr>
          <p:cNvPicPr>
            <a:picLocks noChangeAspect="1"/>
          </p:cNvPicPr>
          <p:nvPr userDrawn="1"/>
        </p:nvPicPr>
        <p:blipFill>
          <a:blip r:embed="rId3"/>
          <a:stretch>
            <a:fillRect/>
          </a:stretch>
        </p:blipFill>
        <p:spPr>
          <a:xfrm>
            <a:off x="10272464" y="5795050"/>
            <a:ext cx="1688081" cy="910550"/>
          </a:xfrm>
          <a:prstGeom prst="rect">
            <a:avLst/>
          </a:prstGeom>
        </p:spPr>
      </p:pic>
      <p:sp>
        <p:nvSpPr>
          <p:cNvPr id="125955" name="Rectangle 3">
            <a:extLst>
              <a:ext uri="{FF2B5EF4-FFF2-40B4-BE49-F238E27FC236}">
                <a16:creationId xmlns:a16="http://schemas.microsoft.com/office/drawing/2014/main" id="{14FE6EB8-C306-4F57-B639-3125B6FFA849}"/>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25956" name="Rectangle 4">
            <a:extLst>
              <a:ext uri="{FF2B5EF4-FFF2-40B4-BE49-F238E27FC236}">
                <a16:creationId xmlns:a16="http://schemas.microsoft.com/office/drawing/2014/main" id="{5B7074EA-8737-4EE8-B846-C02948EBF64F}"/>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25979" name="Rectangle 27">
            <a:extLst>
              <a:ext uri="{FF2B5EF4-FFF2-40B4-BE49-F238E27FC236}">
                <a16:creationId xmlns:a16="http://schemas.microsoft.com/office/drawing/2014/main" id="{F1D46C37-8A51-4CF4-8F38-1BBBC4184287}"/>
              </a:ext>
            </a:extLst>
          </p:cNvPr>
          <p:cNvSpPr>
            <a:spLocks noGrp="1" noChangeArrowheads="1"/>
          </p:cNvSpPr>
          <p:nvPr>
            <p:ph type="sldNum" sz="quarter" idx="4"/>
          </p:nvPr>
        </p:nvSpPr>
        <p:spPr bwMode="auto">
          <a:xfrm>
            <a:off x="0" y="6400800"/>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6153EDC3-AD64-4D28-BB45-C20CFD3C99F8}" type="slidenum">
              <a:rPr lang="es-ES_tradnl" altLang="es-CL"/>
              <a:pPr/>
              <a:t>‹Nº›</a:t>
            </a:fld>
            <a:endParaRPr lang="es-ES_tradnl" altLang="es-CL"/>
          </a:p>
        </p:txBody>
      </p:sp>
      <p:sp>
        <p:nvSpPr>
          <p:cNvPr id="9" name="Rectángulo 8"/>
          <p:cNvSpPr/>
          <p:nvPr userDrawn="1"/>
        </p:nvSpPr>
        <p:spPr>
          <a:xfrm>
            <a:off x="3811058" y="6247675"/>
            <a:ext cx="6096000" cy="276999"/>
          </a:xfrm>
          <a:prstGeom prst="rect">
            <a:avLst/>
          </a:prstGeom>
        </p:spPr>
        <p:txBody>
          <a:bodyPr>
            <a:spAutoFit/>
          </a:bodyPr>
          <a:lstStyle/>
          <a:p>
            <a:pPr algn="r"/>
            <a:r>
              <a:rPr lang="es-ES" sz="1200" i="1" dirty="0">
                <a:solidFill>
                  <a:schemeClr val="bg1"/>
                </a:solidFill>
                <a:latin typeface="Arial" panose="020B0604020202020204" pitchFamily="34" charset="0"/>
                <a:cs typeface="Arial" panose="020B0604020202020204" pitchFamily="34" charset="0"/>
              </a:rPr>
              <a:t>Por un Chile que avanza con seguridad</a:t>
            </a:r>
          </a:p>
        </p:txBody>
      </p:sp>
      <p:sp>
        <p:nvSpPr>
          <p:cNvPr id="11"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429988596"/>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32" name="Rectangle 32">
            <a:extLst>
              <a:ext uri="{FF2B5EF4-FFF2-40B4-BE49-F238E27FC236}">
                <a16:creationId xmlns:a16="http://schemas.microsoft.com/office/drawing/2014/main" id="{DAE3DD21-67F4-4AAB-8248-A0432481D322}"/>
              </a:ext>
            </a:extLst>
          </p:cNvPr>
          <p:cNvSpPr>
            <a:spLocks noChangeArrowheads="1"/>
          </p:cNvSpPr>
          <p:nvPr userDrawn="1"/>
        </p:nvSpPr>
        <p:spPr bwMode="auto">
          <a:xfrm>
            <a:off x="0" y="0"/>
            <a:ext cx="12192000" cy="68580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sz="1800"/>
          </a:p>
        </p:txBody>
      </p:sp>
      <p:sp>
        <p:nvSpPr>
          <p:cNvPr id="128003" name="Rectangle 3">
            <a:extLst>
              <a:ext uri="{FF2B5EF4-FFF2-40B4-BE49-F238E27FC236}">
                <a16:creationId xmlns:a16="http://schemas.microsoft.com/office/drawing/2014/main" id="{9D70A76E-4CB0-4336-A8D6-7AA2A80555BF}"/>
              </a:ext>
            </a:extLst>
          </p:cNvPr>
          <p:cNvSpPr>
            <a:spLocks noGrp="1" noChangeArrowheads="1"/>
          </p:cNvSpPr>
          <p:nvPr>
            <p:ph type="title"/>
          </p:nvPr>
        </p:nvSpPr>
        <p:spPr bwMode="auto">
          <a:xfrm>
            <a:off x="1016000" y="304800"/>
            <a:ext cx="10566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L"/>
              <a:t>Título plantilla</a:t>
            </a:r>
          </a:p>
        </p:txBody>
      </p:sp>
      <p:sp>
        <p:nvSpPr>
          <p:cNvPr id="128004" name="Rectangle 4">
            <a:extLst>
              <a:ext uri="{FF2B5EF4-FFF2-40B4-BE49-F238E27FC236}">
                <a16:creationId xmlns:a16="http://schemas.microsoft.com/office/drawing/2014/main" id="{EFEDDF7B-D274-4B52-90A8-5FFE613C38BE}"/>
              </a:ext>
            </a:extLst>
          </p:cNvPr>
          <p:cNvSpPr>
            <a:spLocks noGrp="1" noChangeArrowheads="1"/>
          </p:cNvSpPr>
          <p:nvPr>
            <p:ph type="body" idx="1"/>
          </p:nvPr>
        </p:nvSpPr>
        <p:spPr bwMode="auto">
          <a:xfrm>
            <a:off x="912284" y="1628775"/>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L"/>
              <a:t>Haga clic para modificar el estilo de texto del patrón</a:t>
            </a:r>
          </a:p>
          <a:p>
            <a:pPr lvl="1"/>
            <a:r>
              <a:rPr lang="es-ES_tradnl" altLang="es-CL"/>
              <a:t>Segundo nivel</a:t>
            </a:r>
          </a:p>
          <a:p>
            <a:pPr lvl="2"/>
            <a:r>
              <a:rPr lang="es-ES_tradnl" altLang="es-CL"/>
              <a:t>Tercer nivel</a:t>
            </a:r>
          </a:p>
          <a:p>
            <a:pPr lvl="3"/>
            <a:r>
              <a:rPr lang="es-ES_tradnl" altLang="es-CL"/>
              <a:t>Cuarto nivel</a:t>
            </a:r>
          </a:p>
          <a:p>
            <a:pPr lvl="4"/>
            <a:r>
              <a:rPr lang="es-ES_tradnl" altLang="es-CL"/>
              <a:t>Quinto nivel</a:t>
            </a:r>
          </a:p>
        </p:txBody>
      </p:sp>
      <p:sp>
        <p:nvSpPr>
          <p:cNvPr id="128027" name="Rectangle 27">
            <a:extLst>
              <a:ext uri="{FF2B5EF4-FFF2-40B4-BE49-F238E27FC236}">
                <a16:creationId xmlns:a16="http://schemas.microsoft.com/office/drawing/2014/main" id="{63E6D23A-F24F-40EF-A433-3AD69699F374}"/>
              </a:ext>
            </a:extLst>
          </p:cNvPr>
          <p:cNvSpPr>
            <a:spLocks noGrp="1" noChangeArrowheads="1"/>
          </p:cNvSpPr>
          <p:nvPr>
            <p:ph type="sldNum" sz="quarter" idx="4"/>
          </p:nvPr>
        </p:nvSpPr>
        <p:spPr bwMode="auto">
          <a:xfrm>
            <a:off x="0" y="6371326"/>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a:solidFill>
                  <a:schemeClr val="bg1"/>
                </a:solidFill>
                <a:latin typeface="Verdana" panose="020B0604030504040204" pitchFamily="34" charset="0"/>
              </a:defRPr>
            </a:lvl1pPr>
          </a:lstStyle>
          <a:p>
            <a:fld id="{CB3F536E-8B89-40C6-A361-D6C83E95F9B8}" type="slidenum">
              <a:rPr lang="es-ES_tradnl" altLang="es-CL"/>
              <a:pPr/>
              <a:t>‹Nº›</a:t>
            </a:fld>
            <a:endParaRPr lang="es-ES_tradnl" altLang="es-CL"/>
          </a:p>
        </p:txBody>
      </p:sp>
      <p:sp>
        <p:nvSpPr>
          <p:cNvPr id="9" name="Rectángulo 8"/>
          <p:cNvSpPr/>
          <p:nvPr userDrawn="1"/>
        </p:nvSpPr>
        <p:spPr>
          <a:xfrm>
            <a:off x="3811058" y="6247675"/>
            <a:ext cx="6096000" cy="276999"/>
          </a:xfrm>
          <a:prstGeom prst="rect">
            <a:avLst/>
          </a:prstGeom>
        </p:spPr>
        <p:txBody>
          <a:bodyPr>
            <a:spAutoFit/>
          </a:bodyPr>
          <a:lstStyle/>
          <a:p>
            <a:pPr algn="r"/>
            <a:r>
              <a:rPr lang="es-ES" sz="1200" i="1" dirty="0">
                <a:solidFill>
                  <a:schemeClr val="bg1"/>
                </a:solidFill>
                <a:latin typeface="Arial" panose="020B0604020202020204" pitchFamily="34" charset="0"/>
                <a:cs typeface="Arial" panose="020B0604020202020204" pitchFamily="34" charset="0"/>
              </a:rPr>
              <a:t>Por un Chile que avanza con seguridad</a:t>
            </a:r>
          </a:p>
        </p:txBody>
      </p:sp>
      <p:pic>
        <p:nvPicPr>
          <p:cNvPr id="10" name="Imagen 9">
            <a:extLst>
              <a:ext uri="{FF2B5EF4-FFF2-40B4-BE49-F238E27FC236}">
                <a16:creationId xmlns:a16="http://schemas.microsoft.com/office/drawing/2014/main" id="{FF092382-1C5B-4AC3-B5A0-932DF9AF2476}"/>
              </a:ext>
            </a:extLst>
          </p:cNvPr>
          <p:cNvPicPr>
            <a:picLocks noChangeAspect="1"/>
          </p:cNvPicPr>
          <p:nvPr userDrawn="1"/>
        </p:nvPicPr>
        <p:blipFill>
          <a:blip r:embed="rId4"/>
          <a:stretch>
            <a:fillRect/>
          </a:stretch>
        </p:blipFill>
        <p:spPr>
          <a:xfrm>
            <a:off x="10272464" y="5795050"/>
            <a:ext cx="1688081" cy="910550"/>
          </a:xfrm>
          <a:prstGeom prst="rect">
            <a:avLst/>
          </a:prstGeom>
        </p:spPr>
      </p:pic>
      <p:sp>
        <p:nvSpPr>
          <p:cNvPr id="11" name="Freeform 5"/>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03833200"/>
      </p:ext>
    </p:extLst>
  </p:cSld>
  <p:clrMap bg1="lt1" tx1="dk1" bg2="lt2" tx2="dk2" accent1="accent1" accent2="accent2" accent3="accent3" accent4="accent4" accent5="accent5" accent6="accent6" hlink="hlink" folHlink="folHlink"/>
  <p:sldLayoutIdLst>
    <p:sldLayoutId id="2147483700" r:id="rId1"/>
    <p:sldLayoutId id="2147483704" r:id="rId2"/>
  </p:sldLayoutIdLst>
  <p:hf hdr="0" ftr="0" dt="0"/>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Trebuchet MS" panose="020B0603020202020204" pitchFamily="34" charset="0"/>
        </a:defRPr>
      </a:lvl2pPr>
      <a:lvl3pPr algn="l" rtl="0" fontAlgn="base">
        <a:spcBef>
          <a:spcPct val="0"/>
        </a:spcBef>
        <a:spcAft>
          <a:spcPct val="0"/>
        </a:spcAft>
        <a:defRPr sz="3200" b="1">
          <a:solidFill>
            <a:schemeClr val="bg1"/>
          </a:solidFill>
          <a:latin typeface="Trebuchet MS" panose="020B0603020202020204" pitchFamily="34" charset="0"/>
        </a:defRPr>
      </a:lvl3pPr>
      <a:lvl4pPr algn="l" rtl="0" fontAlgn="base">
        <a:spcBef>
          <a:spcPct val="0"/>
        </a:spcBef>
        <a:spcAft>
          <a:spcPct val="0"/>
        </a:spcAft>
        <a:defRPr sz="3200" b="1">
          <a:solidFill>
            <a:schemeClr val="bg1"/>
          </a:solidFill>
          <a:latin typeface="Trebuchet MS" panose="020B0603020202020204" pitchFamily="34" charset="0"/>
        </a:defRPr>
      </a:lvl4pPr>
      <a:lvl5pPr algn="l" rtl="0" fontAlgn="base">
        <a:spcBef>
          <a:spcPct val="0"/>
        </a:spcBef>
        <a:spcAft>
          <a:spcPct val="0"/>
        </a:spcAft>
        <a:defRPr sz="3200" b="1">
          <a:solidFill>
            <a:schemeClr val="bg1"/>
          </a:solidFill>
          <a:latin typeface="Trebuchet MS" panose="020B0603020202020204" pitchFamily="34" charset="0"/>
        </a:defRPr>
      </a:lvl5pPr>
      <a:lvl6pPr marL="457200" algn="l" rtl="0" fontAlgn="base">
        <a:spcBef>
          <a:spcPct val="0"/>
        </a:spcBef>
        <a:spcAft>
          <a:spcPct val="0"/>
        </a:spcAft>
        <a:defRPr sz="3200" b="1">
          <a:solidFill>
            <a:schemeClr val="bg1"/>
          </a:solidFill>
          <a:latin typeface="Trebuchet MS" panose="020B0603020202020204" pitchFamily="34" charset="0"/>
        </a:defRPr>
      </a:lvl6pPr>
      <a:lvl7pPr marL="914400" algn="l" rtl="0" fontAlgn="base">
        <a:spcBef>
          <a:spcPct val="0"/>
        </a:spcBef>
        <a:spcAft>
          <a:spcPct val="0"/>
        </a:spcAft>
        <a:defRPr sz="3200" b="1">
          <a:solidFill>
            <a:schemeClr val="bg1"/>
          </a:solidFill>
          <a:latin typeface="Trebuchet MS" panose="020B0603020202020204" pitchFamily="34" charset="0"/>
        </a:defRPr>
      </a:lvl7pPr>
      <a:lvl8pPr marL="1371600" algn="l" rtl="0" fontAlgn="base">
        <a:spcBef>
          <a:spcPct val="0"/>
        </a:spcBef>
        <a:spcAft>
          <a:spcPct val="0"/>
        </a:spcAft>
        <a:defRPr sz="3200" b="1">
          <a:solidFill>
            <a:schemeClr val="bg1"/>
          </a:solidFill>
          <a:latin typeface="Trebuchet MS" panose="020B0603020202020204" pitchFamily="34" charset="0"/>
        </a:defRPr>
      </a:lvl8pPr>
      <a:lvl9pPr marL="1828800" algn="l" rtl="0" fontAlgn="base">
        <a:spcBef>
          <a:spcPct val="0"/>
        </a:spcBef>
        <a:spcAft>
          <a:spcPct val="0"/>
        </a:spcAft>
        <a:defRPr sz="3200" b="1">
          <a:solidFill>
            <a:schemeClr val="bg1"/>
          </a:solidFill>
          <a:latin typeface="Trebuchet MS" panose="020B0603020202020204" pitchFamily="34" charset="0"/>
        </a:defRPr>
      </a:lvl9pPr>
    </p:titleStyle>
    <p:bodyStyle>
      <a:lvl1pPr marL="609600" indent="-609600" algn="just" rtl="0" fontAlgn="base">
        <a:spcBef>
          <a:spcPct val="20000"/>
        </a:spcBef>
        <a:spcAft>
          <a:spcPct val="0"/>
        </a:spcAft>
        <a:defRPr sz="2000" kern="1200">
          <a:solidFill>
            <a:schemeClr val="bg1"/>
          </a:solidFill>
          <a:latin typeface="+mn-lt"/>
          <a:ea typeface="+mn-ea"/>
          <a:cs typeface="+mn-cs"/>
        </a:defRPr>
      </a:lvl1pPr>
      <a:lvl2pPr marL="838200" indent="-381000" algn="just" rtl="0" fontAlgn="base">
        <a:spcBef>
          <a:spcPct val="20000"/>
        </a:spcBef>
        <a:spcAft>
          <a:spcPct val="0"/>
        </a:spcAft>
        <a:buChar char="–"/>
        <a:defRPr sz="2000" kern="1200">
          <a:solidFill>
            <a:schemeClr val="bg1"/>
          </a:solidFill>
          <a:latin typeface="+mn-lt"/>
          <a:ea typeface="+mn-ea"/>
          <a:cs typeface="+mn-cs"/>
        </a:defRPr>
      </a:lvl2pPr>
      <a:lvl3pPr marL="1371600" indent="-457200" algn="l" rtl="0" fontAlgn="base">
        <a:spcBef>
          <a:spcPct val="20000"/>
        </a:spcBef>
        <a:spcAft>
          <a:spcPct val="0"/>
        </a:spcAft>
        <a:buAutoNum type="arabicPeriod"/>
        <a:defRPr sz="2000" b="1" kern="1200">
          <a:solidFill>
            <a:schemeClr val="bg1"/>
          </a:solidFill>
          <a:latin typeface="+mn-lt"/>
          <a:ea typeface="+mn-ea"/>
          <a:cs typeface="+mn-cs"/>
        </a:defRPr>
      </a:lvl3pPr>
      <a:lvl4pPr marL="1752600" indent="-381000" algn="l" rtl="0" fontAlgn="base">
        <a:spcBef>
          <a:spcPct val="20000"/>
        </a:spcBef>
        <a:spcAft>
          <a:spcPct val="0"/>
        </a:spcAft>
        <a:buChar char="–"/>
        <a:defRPr sz="2000" kern="1200">
          <a:solidFill>
            <a:schemeClr val="bg1"/>
          </a:solidFill>
          <a:latin typeface="+mn-lt"/>
          <a:ea typeface="+mn-ea"/>
          <a:cs typeface="+mn-cs"/>
        </a:defRPr>
      </a:lvl4pPr>
      <a:lvl5pPr marL="2209800" indent="-381000" algn="l" rtl="0" fontAlgn="base">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pic>
        <p:nvPicPr>
          <p:cNvPr id="7" name="Imagen 6">
            <a:extLst>
              <a:ext uri="{FF2B5EF4-FFF2-40B4-BE49-F238E27FC236}">
                <a16:creationId xmlns:a16="http://schemas.microsoft.com/office/drawing/2014/main" id="{3C302061-2876-47C5-984F-8BC2D6773E84}"/>
              </a:ext>
            </a:extLst>
          </p:cNvPr>
          <p:cNvPicPr>
            <a:picLocks noChangeAspect="1"/>
          </p:cNvPicPr>
          <p:nvPr userDrawn="1"/>
        </p:nvPicPr>
        <p:blipFill>
          <a:blip r:embed="rId14"/>
          <a:stretch>
            <a:fillRect/>
          </a:stretch>
        </p:blipFill>
        <p:spPr>
          <a:xfrm>
            <a:off x="10249520" y="5786258"/>
            <a:ext cx="1712742" cy="922834"/>
          </a:xfrm>
          <a:prstGeom prst="rect">
            <a:avLst/>
          </a:prstGeom>
        </p:spPr>
      </p:pic>
      <p:sp>
        <p:nvSpPr>
          <p:cNvPr id="8" name="AutoShape 3">
            <a:extLst>
              <a:ext uri="{FF2B5EF4-FFF2-40B4-BE49-F238E27FC236}">
                <a16:creationId xmlns:a16="http://schemas.microsoft.com/office/drawing/2014/main" id="{ABAFEB85-44CC-4268-8456-595C1E2E8FCB}"/>
              </a:ext>
            </a:extLst>
          </p:cNvPr>
          <p:cNvSpPr>
            <a:spLocks noChangeAspect="1" noChangeArrowheads="1" noTextEdit="1"/>
          </p:cNvSpPr>
          <p:nvPr userDrawn="1"/>
        </p:nvSpPr>
        <p:spPr bwMode="auto">
          <a:xfrm>
            <a:off x="0" y="369888"/>
            <a:ext cx="852488"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Freeform 5">
            <a:extLst>
              <a:ext uri="{FF2B5EF4-FFF2-40B4-BE49-F238E27FC236}">
                <a16:creationId xmlns:a16="http://schemas.microsoft.com/office/drawing/2014/main" id="{AA3CA900-2133-4841-9239-273B5CB89B50}"/>
              </a:ext>
            </a:extLst>
          </p:cNvPr>
          <p:cNvSpPr>
            <a:spLocks/>
          </p:cNvSpPr>
          <p:nvPr userDrawn="1"/>
        </p:nvSpPr>
        <p:spPr bwMode="auto">
          <a:xfrm>
            <a:off x="1588" y="369888"/>
            <a:ext cx="850900" cy="1096963"/>
          </a:xfrm>
          <a:custGeom>
            <a:avLst/>
            <a:gdLst>
              <a:gd name="T0" fmla="*/ 0 w 794"/>
              <a:gd name="T1" fmla="*/ 1025 h 1025"/>
              <a:gd name="T2" fmla="*/ 6 w 794"/>
              <a:gd name="T3" fmla="*/ 1025 h 1025"/>
              <a:gd name="T4" fmla="*/ 181 w 794"/>
              <a:gd name="T5" fmla="*/ 1025 h 1025"/>
              <a:gd name="T6" fmla="*/ 517 w 794"/>
              <a:gd name="T7" fmla="*/ 786 h 1025"/>
              <a:gd name="T8" fmla="*/ 546 w 794"/>
              <a:gd name="T9" fmla="*/ 710 h 1025"/>
              <a:gd name="T10" fmla="*/ 546 w 794"/>
              <a:gd name="T11" fmla="*/ 710 h 1025"/>
              <a:gd name="T12" fmla="*/ 616 w 794"/>
              <a:gd name="T13" fmla="*/ 523 h 1025"/>
              <a:gd name="T14" fmla="*/ 615 w 794"/>
              <a:gd name="T15" fmla="*/ 523 h 1025"/>
              <a:gd name="T16" fmla="*/ 794 w 794"/>
              <a:gd name="T17" fmla="*/ 12 h 1025"/>
              <a:gd name="T18" fmla="*/ 794 w 794"/>
              <a:gd name="T19" fmla="*/ 0 h 1025"/>
              <a:gd name="T20" fmla="*/ 6 w 794"/>
              <a:gd name="T21" fmla="*/ 0 h 1025"/>
              <a:gd name="T22" fmla="*/ 6 w 794"/>
              <a:gd name="T23"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1025">
                <a:moveTo>
                  <a:pt x="0" y="1025"/>
                </a:moveTo>
                <a:cubicBezTo>
                  <a:pt x="2" y="1025"/>
                  <a:pt x="4" y="1025"/>
                  <a:pt x="6" y="1025"/>
                </a:cubicBezTo>
                <a:cubicBezTo>
                  <a:pt x="76" y="1025"/>
                  <a:pt x="135" y="1025"/>
                  <a:pt x="181" y="1025"/>
                </a:cubicBezTo>
                <a:cubicBezTo>
                  <a:pt x="321" y="1025"/>
                  <a:pt x="439" y="992"/>
                  <a:pt x="517" y="786"/>
                </a:cubicBezTo>
                <a:cubicBezTo>
                  <a:pt x="527" y="760"/>
                  <a:pt x="536" y="735"/>
                  <a:pt x="546" y="710"/>
                </a:cubicBezTo>
                <a:cubicBezTo>
                  <a:pt x="546" y="710"/>
                  <a:pt x="546" y="710"/>
                  <a:pt x="546" y="710"/>
                </a:cubicBezTo>
                <a:cubicBezTo>
                  <a:pt x="616" y="523"/>
                  <a:pt x="616" y="523"/>
                  <a:pt x="616" y="523"/>
                </a:cubicBezTo>
                <a:cubicBezTo>
                  <a:pt x="615" y="523"/>
                  <a:pt x="615" y="523"/>
                  <a:pt x="615" y="523"/>
                </a:cubicBezTo>
                <a:cubicBezTo>
                  <a:pt x="734" y="199"/>
                  <a:pt x="794" y="12"/>
                  <a:pt x="794" y="12"/>
                </a:cubicBezTo>
                <a:cubicBezTo>
                  <a:pt x="794" y="0"/>
                  <a:pt x="794" y="0"/>
                  <a:pt x="794" y="0"/>
                </a:cubicBezTo>
                <a:cubicBezTo>
                  <a:pt x="794" y="0"/>
                  <a:pt x="465" y="0"/>
                  <a:pt x="6" y="0"/>
                </a:cubicBezTo>
                <a:cubicBezTo>
                  <a:pt x="6" y="0"/>
                  <a:pt x="6" y="0"/>
                  <a:pt x="6" y="0"/>
                </a:cubicBezTo>
              </a:path>
            </a:pathLst>
          </a:custGeom>
          <a:solidFill>
            <a:srgbClr val="BAC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23079269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4.svg"/><Relationship Id="rId12"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25099" y="5013176"/>
            <a:ext cx="2448272" cy="172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5" name="Grupo 4"/>
          <p:cNvGrpSpPr/>
          <p:nvPr/>
        </p:nvGrpSpPr>
        <p:grpSpPr>
          <a:xfrm>
            <a:off x="248003" y="397724"/>
            <a:ext cx="11682411" cy="4249531"/>
            <a:chOff x="156606" y="1665831"/>
            <a:chExt cx="11682411" cy="4249531"/>
          </a:xfrm>
          <a:effectLst>
            <a:glow rad="228600">
              <a:schemeClr val="accent3">
                <a:satMod val="175000"/>
                <a:alpha val="40000"/>
              </a:schemeClr>
            </a:glow>
          </a:effectLst>
        </p:grpSpPr>
        <p:sp>
          <p:nvSpPr>
            <p:cNvPr id="10" name="Rectángulo: esquinas redondeadas 40">
              <a:extLst>
                <a:ext uri="{FF2B5EF4-FFF2-40B4-BE49-F238E27FC236}">
                  <a16:creationId xmlns:a16="http://schemas.microsoft.com/office/drawing/2014/main" id="{32F3330B-4489-EE47-1BCF-9F0612853EFB}"/>
                </a:ext>
              </a:extLst>
            </p:cNvPr>
            <p:cNvSpPr/>
            <p:nvPr/>
          </p:nvSpPr>
          <p:spPr>
            <a:xfrm>
              <a:off x="1158828" y="1801204"/>
              <a:ext cx="5851810" cy="23811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s-CL" sz="1800" b="1" dirty="0">
                  <a:solidFill>
                    <a:schemeClr val="bg1"/>
                  </a:solidFill>
                  <a:latin typeface="Arial" panose="020B0604020202020204" pitchFamily="34" charset="0"/>
                  <a:cs typeface="Arial" panose="020B0604020202020204" pitchFamily="34" charset="0"/>
                </a:rPr>
                <a:t>GESTIÓN PREVENTIVA (TÍTULO II,</a:t>
              </a:r>
              <a:r>
                <a:rPr lang="es-CL" sz="1800" b="1" baseline="0" dirty="0">
                  <a:solidFill>
                    <a:schemeClr val="bg1"/>
                  </a:solidFill>
                  <a:latin typeface="Arial" panose="020B0604020202020204" pitchFamily="34" charset="0"/>
                  <a:cs typeface="Arial" panose="020B0604020202020204" pitchFamily="34" charset="0"/>
                </a:rPr>
                <a:t> DTO N°44)</a:t>
              </a:r>
              <a:endParaRPr lang="es-CL" sz="1800" b="1" dirty="0">
                <a:solidFill>
                  <a:schemeClr val="bg1"/>
                </a:solidFill>
                <a:latin typeface="Arial" panose="020B0604020202020204" pitchFamily="34" charset="0"/>
                <a:cs typeface="Arial" panose="020B0604020202020204" pitchFamily="34" charset="0"/>
              </a:endParaRPr>
            </a:p>
          </p:txBody>
        </p:sp>
        <p:sp>
          <p:nvSpPr>
            <p:cNvPr id="12" name="Rectángulo: esquinas redondeadas 27">
              <a:extLst>
                <a:ext uri="{FF2B5EF4-FFF2-40B4-BE49-F238E27FC236}">
                  <a16:creationId xmlns:a16="http://schemas.microsoft.com/office/drawing/2014/main" id="{7F23E87B-4AD1-4EEE-8846-325020C5226E}"/>
                </a:ext>
              </a:extLst>
            </p:cNvPr>
            <p:cNvSpPr/>
            <p:nvPr/>
          </p:nvSpPr>
          <p:spPr>
            <a:xfrm>
              <a:off x="156606" y="2403636"/>
              <a:ext cx="1020771" cy="3457240"/>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200000"/>
                </a:lnSpc>
              </a:pPr>
              <a:endParaRPr lang="es-CL" sz="1200" b="1" dirty="0">
                <a:solidFill>
                  <a:schemeClr val="tx1"/>
                </a:solidFill>
              </a:endParaRPr>
            </a:p>
            <a:p>
              <a:pPr algn="ctr">
                <a:lnSpc>
                  <a:spcPct val="200000"/>
                </a:lnSpc>
              </a:pPr>
              <a:r>
                <a:rPr lang="es-CL" sz="1000" b="1" baseline="0" dirty="0">
                  <a:solidFill>
                    <a:schemeClr val="tx1"/>
                  </a:solidFill>
                  <a:latin typeface="Arial" panose="020B0604020202020204" pitchFamily="34" charset="0"/>
                  <a:cs typeface="Arial" panose="020B0604020202020204" pitchFamily="34" charset="0"/>
                </a:rPr>
                <a:t>ENTIDADES </a:t>
              </a:r>
              <a:endParaRPr lang="es-CL" sz="1000" b="1" baseline="0" dirty="0" smtClean="0">
                <a:solidFill>
                  <a:schemeClr val="tx1"/>
                </a:solidFill>
                <a:latin typeface="Arial" panose="020B0604020202020204" pitchFamily="34" charset="0"/>
                <a:cs typeface="Arial" panose="020B0604020202020204" pitchFamily="34" charset="0"/>
              </a:endParaRPr>
            </a:p>
            <a:p>
              <a:pPr algn="ctr">
                <a:lnSpc>
                  <a:spcPct val="200000"/>
                </a:lnSpc>
              </a:pPr>
              <a:r>
                <a:rPr lang="es-CL" sz="1000" b="1" baseline="0" dirty="0" smtClean="0">
                  <a:solidFill>
                    <a:schemeClr val="tx1"/>
                  </a:solidFill>
                  <a:latin typeface="Arial" panose="020B0604020202020204" pitchFamily="34" charset="0"/>
                  <a:cs typeface="Arial" panose="020B0604020202020204" pitchFamily="34" charset="0"/>
                </a:rPr>
                <a:t>EMPLEADORAS</a:t>
              </a:r>
              <a:r>
                <a:rPr lang="es-CL" sz="1000" dirty="0" smtClean="0">
                  <a:solidFill>
                    <a:schemeClr val="tx1"/>
                  </a:solidFill>
                  <a:latin typeface="Arial" panose="020B0604020202020204" pitchFamily="34" charset="0"/>
                  <a:cs typeface="Arial" panose="020B0604020202020204" pitchFamily="34" charset="0"/>
                </a:rPr>
                <a:t> </a:t>
              </a:r>
              <a:endParaRPr lang="es-CL" sz="1000" dirty="0">
                <a:solidFill>
                  <a:schemeClr val="tx1"/>
                </a:solidFill>
                <a:latin typeface="Arial" panose="020B0604020202020204" pitchFamily="34" charset="0"/>
                <a:cs typeface="Arial" panose="020B0604020202020204" pitchFamily="34" charset="0"/>
              </a:endParaRPr>
            </a:p>
            <a:p>
              <a:pPr algn="ctr"/>
              <a:endParaRPr lang="es-CL" sz="1600" dirty="0">
                <a:solidFill>
                  <a:schemeClr val="tx1"/>
                </a:solidFill>
              </a:endParaRPr>
            </a:p>
            <a:p>
              <a:pPr algn="ctr"/>
              <a:r>
                <a:rPr lang="es-CL" sz="1600" dirty="0">
                  <a:solidFill>
                    <a:schemeClr val="tx1"/>
                  </a:solidFill>
                </a:rPr>
                <a:t> </a:t>
              </a:r>
            </a:p>
          </p:txBody>
        </p:sp>
        <p:sp>
          <p:nvSpPr>
            <p:cNvPr id="18" name="Elipse 17">
              <a:extLst>
                <a:ext uri="{FF2B5EF4-FFF2-40B4-BE49-F238E27FC236}">
                  <a16:creationId xmlns:a16="http://schemas.microsoft.com/office/drawing/2014/main" id="{FF353E29-F79D-0F7B-2154-EE5210E8C01F}"/>
                </a:ext>
              </a:extLst>
            </p:cNvPr>
            <p:cNvSpPr/>
            <p:nvPr/>
          </p:nvSpPr>
          <p:spPr>
            <a:xfrm>
              <a:off x="524131" y="1665831"/>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3600" dirty="0">
                  <a:latin typeface="Arial" panose="020B0604020202020204" pitchFamily="34" charset="0"/>
                  <a:cs typeface="Arial" panose="020B0604020202020204" pitchFamily="34" charset="0"/>
                </a:rPr>
                <a:t>1</a:t>
              </a:r>
            </a:p>
          </p:txBody>
        </p:sp>
        <p:sp>
          <p:nvSpPr>
            <p:cNvPr id="19" name="Rectángulo: esquinas redondeadas 33">
              <a:extLst>
                <a:ext uri="{FF2B5EF4-FFF2-40B4-BE49-F238E27FC236}">
                  <a16:creationId xmlns:a16="http://schemas.microsoft.com/office/drawing/2014/main" id="{24054683-E8A0-4E09-9E4E-491BAA6A810D}"/>
                </a:ext>
              </a:extLst>
            </p:cNvPr>
            <p:cNvSpPr/>
            <p:nvPr/>
          </p:nvSpPr>
          <p:spPr>
            <a:xfrm>
              <a:off x="1409785" y="2403636"/>
              <a:ext cx="1790610" cy="755470"/>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100" b="1" baseline="0">
                  <a:solidFill>
                    <a:sysClr val="windowText" lastClr="000000"/>
                  </a:solidFill>
                </a:rPr>
                <a:t> </a:t>
              </a:r>
              <a:r>
                <a:rPr lang="es-CL" sz="1100">
                  <a:solidFill>
                    <a:sysClr val="windowText" lastClr="000000"/>
                  </a:solidFill>
                </a:rPr>
                <a:t> </a:t>
              </a:r>
            </a:p>
            <a:p>
              <a:pPr algn="ctr"/>
              <a:r>
                <a:rPr lang="es-CL" sz="1100">
                  <a:solidFill>
                    <a:sysClr val="windowText" lastClr="000000"/>
                  </a:solidFill>
                </a:rPr>
                <a:t>SOBRE</a:t>
              </a:r>
              <a:r>
                <a:rPr lang="es-CL" sz="1100" baseline="0">
                  <a:solidFill>
                    <a:sysClr val="windowText" lastClr="000000"/>
                  </a:solidFill>
                </a:rPr>
                <a:t> 100 TRABAJADORES</a:t>
              </a:r>
              <a:r>
                <a:rPr lang="es-CL" sz="1100">
                  <a:solidFill>
                    <a:sysClr val="windowText" lastClr="000000"/>
                  </a:solidFill>
                </a:rPr>
                <a:t> </a:t>
              </a:r>
            </a:p>
          </p:txBody>
        </p:sp>
        <p:sp>
          <p:nvSpPr>
            <p:cNvPr id="20" name="Rectángulo: esquinas redondeadas 35">
              <a:extLst>
                <a:ext uri="{FF2B5EF4-FFF2-40B4-BE49-F238E27FC236}">
                  <a16:creationId xmlns:a16="http://schemas.microsoft.com/office/drawing/2014/main" id="{0056C22D-E898-45AF-9215-DA32ADABE38E}"/>
                </a:ext>
              </a:extLst>
            </p:cNvPr>
            <p:cNvSpPr/>
            <p:nvPr/>
          </p:nvSpPr>
          <p:spPr>
            <a:xfrm>
              <a:off x="1429894" y="3406710"/>
              <a:ext cx="1790610" cy="740609"/>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100" b="1" baseline="0" dirty="0"/>
                <a:t> </a:t>
              </a:r>
              <a:r>
                <a:rPr lang="es-CL" sz="1100" dirty="0"/>
                <a:t> </a:t>
              </a:r>
            </a:p>
            <a:p>
              <a:pPr algn="ctr"/>
              <a:r>
                <a:rPr lang="es-CL" sz="1100" dirty="0">
                  <a:solidFill>
                    <a:sysClr val="windowText" lastClr="000000"/>
                  </a:solidFill>
                </a:rPr>
                <a:t>25</a:t>
              </a:r>
              <a:r>
                <a:rPr lang="es-CL" sz="1100" baseline="0" dirty="0">
                  <a:solidFill>
                    <a:sysClr val="windowText" lastClr="000000"/>
                  </a:solidFill>
                </a:rPr>
                <a:t> - 100 TRABAJADORES</a:t>
              </a:r>
              <a:r>
                <a:rPr lang="es-CL" sz="1100" dirty="0">
                  <a:solidFill>
                    <a:sysClr val="windowText" lastClr="000000"/>
                  </a:solidFill>
                </a:rPr>
                <a:t> </a:t>
              </a:r>
            </a:p>
          </p:txBody>
        </p:sp>
        <p:sp>
          <p:nvSpPr>
            <p:cNvPr id="21" name="Rectángulo: esquinas redondeadas 37">
              <a:extLst>
                <a:ext uri="{FF2B5EF4-FFF2-40B4-BE49-F238E27FC236}">
                  <a16:creationId xmlns:a16="http://schemas.microsoft.com/office/drawing/2014/main" id="{740963EC-8902-4F9F-BD01-912BC40E460C}"/>
                </a:ext>
              </a:extLst>
            </p:cNvPr>
            <p:cNvSpPr/>
            <p:nvPr/>
          </p:nvSpPr>
          <p:spPr>
            <a:xfrm>
              <a:off x="1429894" y="4371640"/>
              <a:ext cx="1790610" cy="76605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100" b="1" baseline="0"/>
                <a:t> </a:t>
              </a:r>
              <a:r>
                <a:rPr lang="es-CL" sz="1100"/>
                <a:t> </a:t>
              </a:r>
            </a:p>
            <a:p>
              <a:pPr algn="ctr"/>
              <a:r>
                <a:rPr lang="es-CL" sz="1100" baseline="0">
                  <a:solidFill>
                    <a:sysClr val="windowText" lastClr="000000"/>
                  </a:solidFill>
                </a:rPr>
                <a:t>10- 25 TRABAJADORES</a:t>
              </a:r>
              <a:r>
                <a:rPr lang="es-CL" sz="1100">
                  <a:solidFill>
                    <a:sysClr val="windowText" lastClr="000000"/>
                  </a:solidFill>
                </a:rPr>
                <a:t> </a:t>
              </a:r>
            </a:p>
          </p:txBody>
        </p:sp>
        <p:sp>
          <p:nvSpPr>
            <p:cNvPr id="22" name="Rectángulo: esquinas redondeadas 39">
              <a:extLst>
                <a:ext uri="{FF2B5EF4-FFF2-40B4-BE49-F238E27FC236}">
                  <a16:creationId xmlns:a16="http://schemas.microsoft.com/office/drawing/2014/main" id="{9FE3CB78-73E2-48D6-8338-9ADEEB91061E}"/>
                </a:ext>
              </a:extLst>
            </p:cNvPr>
            <p:cNvSpPr/>
            <p:nvPr/>
          </p:nvSpPr>
          <p:spPr>
            <a:xfrm>
              <a:off x="1452741" y="5170235"/>
              <a:ext cx="1790610" cy="740609"/>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1100" b="1" baseline="0" dirty="0"/>
                <a:t> </a:t>
              </a:r>
              <a:r>
                <a:rPr lang="es-CL" sz="1100" dirty="0"/>
                <a:t> </a:t>
              </a:r>
            </a:p>
            <a:p>
              <a:pPr algn="ctr"/>
              <a:r>
                <a:rPr lang="es-CL" sz="1100" baseline="0" dirty="0">
                  <a:solidFill>
                    <a:sysClr val="windowText" lastClr="000000"/>
                  </a:solidFill>
                </a:rPr>
                <a:t>&lt; 10 TRABAJADORES</a:t>
              </a:r>
              <a:r>
                <a:rPr lang="es-CL" sz="1100" dirty="0">
                  <a:solidFill>
                    <a:sysClr val="windowText" lastClr="000000"/>
                  </a:solidFill>
                </a:rPr>
                <a:t> </a:t>
              </a:r>
            </a:p>
          </p:txBody>
        </p:sp>
        <p:sp>
          <p:nvSpPr>
            <p:cNvPr id="24" name="Rectángulo: esquinas redondeadas 41">
              <a:extLst>
                <a:ext uri="{FF2B5EF4-FFF2-40B4-BE49-F238E27FC236}">
                  <a16:creationId xmlns:a16="http://schemas.microsoft.com/office/drawing/2014/main" id="{487466BB-A789-94A3-0F2E-48DF57893D2D}"/>
                </a:ext>
              </a:extLst>
            </p:cNvPr>
            <p:cNvSpPr/>
            <p:nvPr/>
          </p:nvSpPr>
          <p:spPr>
            <a:xfrm>
              <a:off x="3359696" y="2342569"/>
              <a:ext cx="1323335" cy="355053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CL" sz="1100" b="1" baseline="0" dirty="0">
                  <a:solidFill>
                    <a:schemeClr val="tx1"/>
                  </a:solidFill>
                  <a:latin typeface="+mn-lt"/>
                  <a:ea typeface="+mn-ea"/>
                  <a:cs typeface="+mn-cs"/>
                </a:rPr>
                <a:t>CONFECCIONAR  MATRIZ DE IDENTIFICACIÓN DE PELIGROS Y EVALUACIÓN DE RIESGOS (MIPER)</a:t>
              </a:r>
            </a:p>
          </p:txBody>
        </p:sp>
        <p:sp>
          <p:nvSpPr>
            <p:cNvPr id="25" name="Rectángulo: esquinas redondeadas 47">
              <a:extLst>
                <a:ext uri="{FF2B5EF4-FFF2-40B4-BE49-F238E27FC236}">
                  <a16:creationId xmlns:a16="http://schemas.microsoft.com/office/drawing/2014/main" id="{0FDBF9A8-4F5C-4A7D-8C87-9A903BA9F6F1}"/>
                </a:ext>
              </a:extLst>
            </p:cNvPr>
            <p:cNvSpPr/>
            <p:nvPr/>
          </p:nvSpPr>
          <p:spPr>
            <a:xfrm>
              <a:off x="4871864" y="2304297"/>
              <a:ext cx="1323334" cy="3556579"/>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endParaRPr lang="es-CL" sz="1100" b="1" baseline="0" dirty="0">
                <a:solidFill>
                  <a:schemeClr val="tx1"/>
                </a:solidFill>
                <a:latin typeface="+mn-lt"/>
                <a:ea typeface="+mn-ea"/>
                <a:cs typeface="+mn-cs"/>
              </a:endParaRPr>
            </a:p>
            <a:p>
              <a:pPr marL="0" indent="0" algn="ctr"/>
              <a:endParaRPr lang="es-CL" sz="1100" b="1" baseline="0" dirty="0">
                <a:solidFill>
                  <a:schemeClr val="tx1"/>
                </a:solidFill>
                <a:latin typeface="+mn-lt"/>
                <a:ea typeface="+mn-ea"/>
                <a:cs typeface="+mn-cs"/>
              </a:endParaRPr>
            </a:p>
            <a:p>
              <a:pPr marL="0" indent="0" algn="ctr"/>
              <a:r>
                <a:rPr lang="es-CL" sz="1100" b="1" baseline="0" dirty="0">
                  <a:solidFill>
                    <a:schemeClr val="tx1"/>
                  </a:solidFill>
                  <a:latin typeface="+mn-lt"/>
                  <a:ea typeface="+mn-ea"/>
                  <a:cs typeface="+mn-cs"/>
                </a:rPr>
                <a:t>ELABORAR O MODIFICAR PROGRAMA  DE TRABAJO PREVENTIVO</a:t>
              </a:r>
            </a:p>
            <a:p>
              <a:pPr marL="0" indent="0" algn="ctr"/>
              <a:r>
                <a:rPr lang="es-CL" sz="1100" b="1" baseline="0" dirty="0">
                  <a:solidFill>
                    <a:schemeClr val="tx1"/>
                  </a:solidFill>
                  <a:latin typeface="+mn-lt"/>
                  <a:ea typeface="+mn-ea"/>
                  <a:cs typeface="+mn-cs"/>
                </a:rPr>
                <a:t>BASADO EN MIPER Y EVALUAR SU EFICACIA ANUALMENTE</a:t>
              </a:r>
            </a:p>
          </p:txBody>
        </p:sp>
        <p:sp>
          <p:nvSpPr>
            <p:cNvPr id="26" name="Rectángulo: esquinas redondeadas 58">
              <a:extLst>
                <a:ext uri="{FF2B5EF4-FFF2-40B4-BE49-F238E27FC236}">
                  <a16:creationId xmlns:a16="http://schemas.microsoft.com/office/drawing/2014/main" id="{73C9E9BA-AC9D-44A8-B6DC-DB6EA139E1AE}"/>
                </a:ext>
              </a:extLst>
            </p:cNvPr>
            <p:cNvSpPr/>
            <p:nvPr/>
          </p:nvSpPr>
          <p:spPr>
            <a:xfrm>
              <a:off x="6312024" y="2339312"/>
              <a:ext cx="1333152" cy="357605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CL" sz="1100" b="1" baseline="0" dirty="0">
                  <a:solidFill>
                    <a:schemeClr val="tx1"/>
                  </a:solidFill>
                  <a:latin typeface="+mn-lt"/>
                  <a:ea typeface="+mn-ea"/>
                  <a:cs typeface="+mn-cs"/>
                </a:rPr>
                <a:t>GARANTIZAR INFORMACIÓN </a:t>
              </a:r>
              <a:r>
                <a:rPr lang="es-CL" sz="1100" b="1" baseline="0" dirty="0" smtClean="0">
                  <a:solidFill>
                    <a:schemeClr val="tx1"/>
                  </a:solidFill>
                  <a:latin typeface="+mn-lt"/>
                  <a:ea typeface="+mn-ea"/>
                  <a:cs typeface="+mn-cs"/>
                </a:rPr>
                <a:t>Y FORMACION</a:t>
              </a:r>
              <a:r>
                <a:rPr lang="es-CL" sz="1100" b="1" dirty="0" smtClean="0">
                  <a:solidFill>
                    <a:schemeClr val="tx1"/>
                  </a:solidFill>
                  <a:latin typeface="+mn-lt"/>
                  <a:ea typeface="+mn-ea"/>
                  <a:cs typeface="+mn-cs"/>
                </a:rPr>
                <a:t> EN SST</a:t>
              </a:r>
              <a:r>
                <a:rPr lang="es-CL" sz="1100" b="1" baseline="0" dirty="0" smtClean="0">
                  <a:solidFill>
                    <a:schemeClr val="tx1"/>
                  </a:solidFill>
                  <a:latin typeface="+mn-lt"/>
                  <a:ea typeface="+mn-ea"/>
                  <a:cs typeface="+mn-cs"/>
                </a:rPr>
                <a:t> </a:t>
              </a:r>
              <a:r>
                <a:rPr lang="es-CL" sz="1100" b="1" baseline="0" dirty="0">
                  <a:solidFill>
                    <a:schemeClr val="tx1"/>
                  </a:solidFill>
                  <a:latin typeface="+mn-lt"/>
                  <a:ea typeface="+mn-ea"/>
                  <a:cs typeface="+mn-cs"/>
                </a:rPr>
                <a:t>CAPACITACIÓN DE LOS RIESGOS LABORALES A PERSONAS TRABAJADORAS</a:t>
              </a:r>
            </a:p>
            <a:p>
              <a:pPr marL="0" indent="0" algn="ctr"/>
              <a:endParaRPr lang="es-CL" sz="1100" b="1" baseline="0" dirty="0">
                <a:solidFill>
                  <a:schemeClr val="tx1"/>
                </a:solidFill>
                <a:latin typeface="+mn-lt"/>
                <a:ea typeface="+mn-ea"/>
                <a:cs typeface="+mn-cs"/>
              </a:endParaRPr>
            </a:p>
          </p:txBody>
        </p:sp>
        <p:sp>
          <p:nvSpPr>
            <p:cNvPr id="27" name="Rectángulo: esquinas redondeadas 60">
              <a:extLst>
                <a:ext uri="{FF2B5EF4-FFF2-40B4-BE49-F238E27FC236}">
                  <a16:creationId xmlns:a16="http://schemas.microsoft.com/office/drawing/2014/main" id="{37E7C30F-6C73-4A1C-9731-4DFC336DB448}"/>
                </a:ext>
              </a:extLst>
            </p:cNvPr>
            <p:cNvSpPr/>
            <p:nvPr/>
          </p:nvSpPr>
          <p:spPr>
            <a:xfrm>
              <a:off x="7783600" y="2315509"/>
              <a:ext cx="1264728" cy="357925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CL" sz="1100" b="1" baseline="0" dirty="0">
                  <a:solidFill>
                    <a:schemeClr val="tx1"/>
                  </a:solidFill>
                  <a:latin typeface="+mn-lt"/>
                  <a:ea typeface="+mn-ea"/>
                  <a:cs typeface="+mn-cs"/>
                </a:rPr>
                <a:t>PROMOVER LA CONSULTA Y PARTICIPACIÓN DE LAS PERSONAS TRABAJADORAS EN LA GESTIÓN PREVENTIVA</a:t>
              </a:r>
            </a:p>
            <a:p>
              <a:pPr marL="0" indent="0" algn="ctr"/>
              <a:endParaRPr lang="es-CL" sz="1100" b="1" baseline="0" dirty="0">
                <a:solidFill>
                  <a:schemeClr val="tx1"/>
                </a:solidFill>
                <a:latin typeface="+mn-lt"/>
                <a:ea typeface="+mn-ea"/>
                <a:cs typeface="+mn-cs"/>
              </a:endParaRPr>
            </a:p>
          </p:txBody>
        </p:sp>
        <p:sp>
          <p:nvSpPr>
            <p:cNvPr id="28" name="Rectángulo: esquinas redondeadas 62">
              <a:extLst>
                <a:ext uri="{FF2B5EF4-FFF2-40B4-BE49-F238E27FC236}">
                  <a16:creationId xmlns:a16="http://schemas.microsoft.com/office/drawing/2014/main" id="{15225FD2-1BFA-48EE-BCE6-C4293F776A27}"/>
                </a:ext>
              </a:extLst>
            </p:cNvPr>
            <p:cNvSpPr/>
            <p:nvPr/>
          </p:nvSpPr>
          <p:spPr>
            <a:xfrm>
              <a:off x="9165151" y="2347348"/>
              <a:ext cx="1278521" cy="3509785"/>
            </a:xfrm>
            <a:prstGeom prst="roundRect">
              <a:avLst/>
            </a:prstGeom>
            <a:solidFill>
              <a:schemeClr val="accent6">
                <a:lumMod val="20000"/>
                <a:lumOff val="80000"/>
              </a:schemeClr>
            </a:solidFill>
            <a:ln>
              <a:noFill/>
            </a:ln>
            <a:effectLst>
              <a:outerShdw blurRad="50800" dist="50800" dir="5400000" algn="ctr" rotWithShape="0">
                <a:schemeClr val="bg1"/>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s-CL" sz="1100" b="1" dirty="0">
                <a:solidFill>
                  <a:schemeClr val="tx1"/>
                </a:solidFill>
              </a:endParaRPr>
            </a:p>
            <a:p>
              <a:pPr algn="ctr"/>
              <a:endParaRPr lang="es-CL" sz="1100" b="1" dirty="0">
                <a:solidFill>
                  <a:schemeClr val="tx1"/>
                </a:solidFill>
              </a:endParaRPr>
            </a:p>
            <a:p>
              <a:pPr algn="ctr"/>
              <a:r>
                <a:rPr lang="es-CL" sz="1100" b="1" dirty="0" smtClean="0">
                  <a:solidFill>
                    <a:schemeClr val="tx1"/>
                  </a:solidFill>
                </a:rPr>
                <a:t>GESTIÓN </a:t>
              </a:r>
              <a:r>
                <a:rPr lang="es-CL" sz="1100" b="1" dirty="0">
                  <a:solidFill>
                    <a:schemeClr val="tx1"/>
                  </a:solidFill>
                </a:rPr>
                <a:t>PARA LA REDUCCIÓN DE RIESGOS DE EMERGENCIAS Y </a:t>
              </a:r>
              <a:r>
                <a:rPr lang="es-CL" sz="1100" b="1" dirty="0" smtClean="0">
                  <a:solidFill>
                    <a:schemeClr val="tx1"/>
                  </a:solidFill>
                </a:rPr>
                <a:t>CATÁSTROFES Y, </a:t>
              </a:r>
            </a:p>
            <a:p>
              <a:pPr algn="ctr"/>
              <a:r>
                <a:rPr lang="es-CL" sz="1100" b="1" dirty="0" smtClean="0">
                  <a:solidFill>
                    <a:schemeClr val="tx1"/>
                  </a:solidFill>
                </a:rPr>
                <a:t> </a:t>
              </a:r>
              <a:r>
                <a:rPr lang="es-CL" sz="1100" b="1" dirty="0">
                  <a:solidFill>
                    <a:schemeClr val="tx1"/>
                  </a:solidFill>
                </a:rPr>
                <a:t>FRENTE A SITUACIONES DE RIESGO GRAVE E </a:t>
              </a:r>
              <a:r>
                <a:rPr lang="es-CL" sz="1100" b="1" dirty="0" smtClean="0">
                  <a:solidFill>
                    <a:schemeClr val="tx1"/>
                  </a:solidFill>
                </a:rPr>
                <a:t>INMINENTE</a:t>
              </a:r>
              <a:endParaRPr lang="es-CL" sz="1100" b="1" dirty="0">
                <a:solidFill>
                  <a:schemeClr val="tx1"/>
                </a:solidFill>
              </a:endParaRPr>
            </a:p>
          </p:txBody>
        </p:sp>
        <p:sp>
          <p:nvSpPr>
            <p:cNvPr id="29" name="Rectángulo: esquinas redondeadas 2">
              <a:extLst>
                <a:ext uri="{FF2B5EF4-FFF2-40B4-BE49-F238E27FC236}">
                  <a16:creationId xmlns:a16="http://schemas.microsoft.com/office/drawing/2014/main" id="{119787A1-3AA5-429A-ABA1-DEE13CA5F14F}"/>
                </a:ext>
              </a:extLst>
            </p:cNvPr>
            <p:cNvSpPr/>
            <p:nvPr/>
          </p:nvSpPr>
          <p:spPr>
            <a:xfrm>
              <a:off x="10560496" y="2379557"/>
              <a:ext cx="1278521" cy="350978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es-CL" sz="1100" b="1" baseline="0" dirty="0" smtClean="0">
                  <a:solidFill>
                    <a:schemeClr val="tx1"/>
                  </a:solidFill>
                  <a:latin typeface="+mn-lt"/>
                  <a:ea typeface="+mn-ea"/>
                  <a:cs typeface="+mn-cs"/>
                </a:rPr>
                <a:t>DEBER </a:t>
              </a:r>
              <a:r>
                <a:rPr lang="es-CL" sz="1100" b="1" baseline="0" dirty="0">
                  <a:solidFill>
                    <a:schemeClr val="tx1"/>
                  </a:solidFill>
                  <a:latin typeface="+mn-lt"/>
                  <a:ea typeface="+mn-ea"/>
                  <a:cs typeface="+mn-cs"/>
                </a:rPr>
                <a:t>DE COORDINACIÓN Y COOPERACIÓN  PREVENTIVA DE ENTIDADES EMPLEADORAS  EN UN MISMO LUGAR  DE </a:t>
              </a:r>
              <a:r>
                <a:rPr lang="es-CL" sz="1100" b="1" baseline="0" dirty="0" smtClean="0">
                  <a:solidFill>
                    <a:schemeClr val="tx1"/>
                  </a:solidFill>
                  <a:latin typeface="+mn-lt"/>
                  <a:ea typeface="+mn-ea"/>
                  <a:cs typeface="+mn-cs"/>
                </a:rPr>
                <a:t>TRABAJO</a:t>
              </a:r>
              <a:endParaRPr lang="es-CL" sz="1100" b="1" baseline="0" dirty="0">
                <a:solidFill>
                  <a:schemeClr val="tx1"/>
                </a:solidFill>
                <a:latin typeface="+mn-lt"/>
                <a:ea typeface="+mn-ea"/>
                <a:cs typeface="+mn-cs"/>
              </a:endParaRPr>
            </a:p>
          </p:txBody>
        </p:sp>
      </p:grpSp>
      <p:sp>
        <p:nvSpPr>
          <p:cNvPr id="14" name="Rectángulo: esquinas redondeadas 13">
            <a:extLst>
              <a:ext uri="{FF2B5EF4-FFF2-40B4-BE49-F238E27FC236}">
                <a16:creationId xmlns:a16="http://schemas.microsoft.com/office/drawing/2014/main" id="{FED168DC-3645-487D-FFD1-1FF0F74ACDDE}"/>
              </a:ext>
            </a:extLst>
          </p:cNvPr>
          <p:cNvSpPr/>
          <p:nvPr/>
        </p:nvSpPr>
        <p:spPr>
          <a:xfrm>
            <a:off x="1345642" y="4506569"/>
            <a:ext cx="10846358" cy="2210746"/>
          </a:xfrm>
          <a:prstGeom prst="roundRect">
            <a:avLst/>
          </a:prstGeom>
          <a:solidFill>
            <a:srgbClr val="FFFF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200" b="1" dirty="0">
                <a:solidFill>
                  <a:schemeClr val="tx1"/>
                </a:solidFill>
              </a:rPr>
              <a:t>NUEVO </a:t>
            </a:r>
            <a:r>
              <a:rPr lang="es-MX" sz="1200" b="1" dirty="0" smtClean="0">
                <a:solidFill>
                  <a:schemeClr val="tx1"/>
                </a:solidFill>
              </a:rPr>
              <a:t>PROGRAMA </a:t>
            </a:r>
            <a:endParaRPr lang="es-MX" sz="1200" b="1" dirty="0">
              <a:solidFill>
                <a:schemeClr val="tx1"/>
              </a:solidFill>
            </a:endParaRPr>
          </a:p>
          <a:p>
            <a:r>
              <a:rPr lang="es-MX" sz="1200" dirty="0" smtClean="0">
                <a:solidFill>
                  <a:schemeClr val="tx1"/>
                </a:solidFill>
              </a:rPr>
              <a:t>Obligación </a:t>
            </a:r>
            <a:r>
              <a:rPr lang="es-MX" sz="1200" dirty="0">
                <a:solidFill>
                  <a:schemeClr val="tx1"/>
                </a:solidFill>
              </a:rPr>
              <a:t>de la entidad empleadora para elaborar o actualizar un Programa de Trabajo Preventivo con las siguientes características:</a:t>
            </a:r>
          </a:p>
          <a:p>
            <a:pPr marL="285750" indent="-285750">
              <a:buFont typeface="Wingdings" panose="05000000000000000000" pitchFamily="2" charset="2"/>
              <a:buChar char="§"/>
            </a:pPr>
            <a:r>
              <a:rPr lang="es-MX" sz="1200" dirty="0" smtClean="0">
                <a:solidFill>
                  <a:schemeClr val="tx1"/>
                </a:solidFill>
              </a:rPr>
              <a:t>Considerar </a:t>
            </a:r>
            <a:r>
              <a:rPr lang="es-MX" sz="1200" dirty="0">
                <a:solidFill>
                  <a:schemeClr val="tx1"/>
                </a:solidFill>
              </a:rPr>
              <a:t>a las Personas especialmente </a:t>
            </a:r>
            <a:r>
              <a:rPr lang="es-MX" sz="1200" dirty="0" smtClean="0">
                <a:solidFill>
                  <a:schemeClr val="tx1"/>
                </a:solidFill>
              </a:rPr>
              <a:t>sensibles.</a:t>
            </a:r>
            <a:endParaRPr lang="es-MX" sz="1200" dirty="0">
              <a:solidFill>
                <a:schemeClr val="tx1"/>
              </a:solidFill>
            </a:endParaRPr>
          </a:p>
          <a:p>
            <a:pPr marL="285750" indent="-285750">
              <a:buFont typeface="Wingdings" panose="05000000000000000000" pitchFamily="2" charset="2"/>
              <a:buChar char="§"/>
            </a:pPr>
            <a:r>
              <a:rPr lang="es-MX" sz="1200" dirty="0" smtClean="0">
                <a:solidFill>
                  <a:schemeClr val="tx1"/>
                </a:solidFill>
              </a:rPr>
              <a:t>Las </a:t>
            </a:r>
            <a:r>
              <a:rPr lang="es-MX" sz="1200" dirty="0">
                <a:solidFill>
                  <a:schemeClr val="tx1"/>
                </a:solidFill>
              </a:rPr>
              <a:t>medidas preventivas y correctivas a implementar, los plazos de implementación y los responsables de su ejecución. </a:t>
            </a:r>
          </a:p>
          <a:p>
            <a:pPr marL="285750" indent="-285750">
              <a:buFont typeface="Wingdings" panose="05000000000000000000" pitchFamily="2" charset="2"/>
              <a:buChar char="§"/>
            </a:pPr>
            <a:r>
              <a:rPr lang="es-MX" sz="1200" dirty="0" smtClean="0">
                <a:solidFill>
                  <a:schemeClr val="tx1"/>
                </a:solidFill>
              </a:rPr>
              <a:t>Actividades </a:t>
            </a:r>
            <a:r>
              <a:rPr lang="es-MX" sz="1200" dirty="0">
                <a:solidFill>
                  <a:schemeClr val="tx1"/>
                </a:solidFill>
              </a:rPr>
              <a:t>de promoción para prevenir los factores de riesgos asociados al consumo de alcohol y drogas en los lugares de trabajo y difundir un estilo de vida y alimentación saludables. </a:t>
            </a:r>
          </a:p>
          <a:p>
            <a:pPr marL="285750" indent="-285750">
              <a:buFont typeface="Wingdings" panose="05000000000000000000" pitchFamily="2" charset="2"/>
              <a:buChar char="§"/>
            </a:pPr>
            <a:r>
              <a:rPr lang="es-MX" sz="1200" dirty="0" smtClean="0">
                <a:solidFill>
                  <a:schemeClr val="tx1"/>
                </a:solidFill>
              </a:rPr>
              <a:t>Actividades </a:t>
            </a:r>
            <a:r>
              <a:rPr lang="es-MX" sz="1200" dirty="0">
                <a:solidFill>
                  <a:schemeClr val="tx1"/>
                </a:solidFill>
              </a:rPr>
              <a:t>a implementar, a fin de prevenir los factores de riesgos asociados a la conducción de vehículos motorizados.</a:t>
            </a:r>
          </a:p>
          <a:p>
            <a:pPr marL="285750" indent="-285750">
              <a:buFont typeface="Wingdings" panose="05000000000000000000" pitchFamily="2" charset="2"/>
              <a:buChar char="§"/>
            </a:pPr>
            <a:r>
              <a:rPr lang="es-MX" sz="1200" dirty="0" smtClean="0">
                <a:solidFill>
                  <a:schemeClr val="tx1"/>
                </a:solidFill>
              </a:rPr>
              <a:t>Difundido </a:t>
            </a:r>
            <a:r>
              <a:rPr lang="es-MX" sz="1200" dirty="0">
                <a:solidFill>
                  <a:schemeClr val="tx1"/>
                </a:solidFill>
              </a:rPr>
              <a:t>física o digitalmente</a:t>
            </a:r>
            <a:r>
              <a:rPr lang="es-MX" sz="1200" dirty="0" smtClean="0">
                <a:solidFill>
                  <a:schemeClr val="tx1"/>
                </a:solidFill>
              </a:rPr>
              <a:t>. Escrito y firmado por el representante legal.</a:t>
            </a:r>
            <a:endParaRPr lang="es-MX" sz="1200" dirty="0">
              <a:solidFill>
                <a:schemeClr val="tx1"/>
              </a:solidFill>
            </a:endParaRPr>
          </a:p>
          <a:p>
            <a:pPr marL="285750" indent="-285750">
              <a:buFont typeface="Wingdings" panose="05000000000000000000" pitchFamily="2" charset="2"/>
              <a:buChar char="§"/>
            </a:pPr>
            <a:r>
              <a:rPr lang="es-MX" sz="1200" dirty="0" smtClean="0">
                <a:solidFill>
                  <a:schemeClr val="tx1"/>
                </a:solidFill>
              </a:rPr>
              <a:t>Evaluable </a:t>
            </a:r>
            <a:r>
              <a:rPr lang="es-MX" sz="1200" dirty="0">
                <a:solidFill>
                  <a:schemeClr val="tx1"/>
                </a:solidFill>
              </a:rPr>
              <a:t>anualmente.</a:t>
            </a:r>
          </a:p>
          <a:p>
            <a:pPr marL="285750" indent="-285750">
              <a:buFont typeface="Wingdings" panose="05000000000000000000" pitchFamily="2" charset="2"/>
              <a:buChar char="§"/>
            </a:pPr>
            <a:r>
              <a:rPr lang="es-MX" sz="1200" dirty="0" smtClean="0">
                <a:solidFill>
                  <a:schemeClr val="tx1"/>
                </a:solidFill>
              </a:rPr>
              <a:t>Integra </a:t>
            </a:r>
            <a:r>
              <a:rPr lang="es-MX" sz="1200" dirty="0">
                <a:solidFill>
                  <a:schemeClr val="tx1"/>
                </a:solidFill>
              </a:rPr>
              <a:t>el concepto de prelación de medidas preventivas, Seguridad en Máquinas y Elementos de protección y Protecciones colectivas. </a:t>
            </a:r>
            <a:endParaRPr lang="es-MX" sz="1200" dirty="0" smtClean="0">
              <a:solidFill>
                <a:schemeClr val="tx1"/>
              </a:solidFill>
            </a:endParaRPr>
          </a:p>
          <a:p>
            <a:pPr marL="285750" indent="-285750">
              <a:buFont typeface="Wingdings" panose="05000000000000000000" pitchFamily="2" charset="2"/>
              <a:buChar char="§"/>
            </a:pPr>
            <a:r>
              <a:rPr lang="es-MX" sz="1200" dirty="0" smtClean="0">
                <a:solidFill>
                  <a:schemeClr val="tx1"/>
                </a:solidFill>
              </a:rPr>
              <a:t>Plazo de 30 días corridos para su puesta en marcha, post aprobación y definición de la Matriz IPER</a:t>
            </a:r>
          </a:p>
          <a:p>
            <a:pPr marL="285750" indent="-285750">
              <a:buFont typeface="Wingdings" panose="05000000000000000000" pitchFamily="2" charset="2"/>
              <a:buChar char="§"/>
            </a:pPr>
            <a:r>
              <a:rPr lang="es-MX" sz="1200" dirty="0" smtClean="0">
                <a:solidFill>
                  <a:schemeClr val="tx1"/>
                </a:solidFill>
              </a:rPr>
              <a:t>Remitir copia al CPHS, según aplique.</a:t>
            </a:r>
            <a:endParaRPr lang="es-MX" sz="1200" dirty="0">
              <a:solidFill>
                <a:schemeClr val="tx1"/>
              </a:solidFill>
            </a:endParaRPr>
          </a:p>
        </p:txBody>
      </p:sp>
      <p:sp>
        <p:nvSpPr>
          <p:cNvPr id="17" name="Rectángulo: esquinas redondeadas 16">
            <a:extLst>
              <a:ext uri="{FF2B5EF4-FFF2-40B4-BE49-F238E27FC236}">
                <a16:creationId xmlns:a16="http://schemas.microsoft.com/office/drawing/2014/main" id="{6789FDAF-F1D2-FF29-CA68-3FD95ADEFA1A}"/>
              </a:ext>
            </a:extLst>
          </p:cNvPr>
          <p:cNvSpPr/>
          <p:nvPr/>
        </p:nvSpPr>
        <p:spPr>
          <a:xfrm>
            <a:off x="1345238" y="4823538"/>
            <a:ext cx="10585176" cy="160634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1400" b="1" dirty="0" smtClean="0">
                <a:solidFill>
                  <a:schemeClr val="tx1"/>
                </a:solidFill>
              </a:rPr>
              <a:t>NUEVO</a:t>
            </a:r>
            <a:endParaRPr lang="es-MX" sz="1400" b="1" dirty="0">
              <a:solidFill>
                <a:schemeClr val="tx1"/>
              </a:solidFill>
            </a:endParaRPr>
          </a:p>
          <a:p>
            <a:pPr marL="171450" indent="-171450">
              <a:buFont typeface="Arial" panose="020B0604020202020204" pitchFamily="34" charset="0"/>
              <a:buChar char="•"/>
            </a:pPr>
            <a:r>
              <a:rPr lang="es-MX" sz="1400" dirty="0">
                <a:solidFill>
                  <a:schemeClr val="tx1"/>
                </a:solidFill>
              </a:rPr>
              <a:t>Incorpora </a:t>
            </a:r>
            <a:r>
              <a:rPr lang="es-MX" sz="1400" dirty="0" smtClean="0">
                <a:solidFill>
                  <a:schemeClr val="tx1"/>
                </a:solidFill>
              </a:rPr>
              <a:t>la GRD por medio del Articulo </a:t>
            </a:r>
            <a:r>
              <a:rPr lang="es-MX" sz="1400" dirty="0">
                <a:solidFill>
                  <a:schemeClr val="tx1"/>
                </a:solidFill>
              </a:rPr>
              <a:t>184 </a:t>
            </a:r>
            <a:r>
              <a:rPr lang="es-MX" sz="1400" dirty="0" smtClean="0">
                <a:solidFill>
                  <a:schemeClr val="tx1"/>
                </a:solidFill>
              </a:rPr>
              <a:t>del Código del Trabajo frente a un Riesgo Inminente o Grave </a:t>
            </a:r>
          </a:p>
          <a:p>
            <a:pPr marL="171450" indent="-171450">
              <a:buFont typeface="Arial" panose="020B0604020202020204" pitchFamily="34" charset="0"/>
              <a:buChar char="•"/>
            </a:pPr>
            <a:r>
              <a:rPr lang="es-MX" sz="1400" dirty="0" smtClean="0">
                <a:solidFill>
                  <a:schemeClr val="tx1"/>
                </a:solidFill>
              </a:rPr>
              <a:t>Faculta </a:t>
            </a:r>
            <a:r>
              <a:rPr lang="es-MX" sz="1400" dirty="0">
                <a:solidFill>
                  <a:schemeClr val="tx1"/>
                </a:solidFill>
              </a:rPr>
              <a:t>a las personas trabajadoras para  activar el art. 184 bis y el procedimiento para su activación:</a:t>
            </a:r>
          </a:p>
          <a:p>
            <a:pPr lvl="3"/>
            <a:r>
              <a:rPr lang="es-MX" sz="1400" dirty="0">
                <a:solidFill>
                  <a:schemeClr val="tx1"/>
                </a:solidFill>
              </a:rPr>
              <a:t>1. </a:t>
            </a:r>
            <a:r>
              <a:rPr lang="es-MX" sz="1400" dirty="0" smtClean="0">
                <a:solidFill>
                  <a:schemeClr val="tx1"/>
                </a:solidFill>
              </a:rPr>
              <a:t>Interrumpir /Abandonar las labores</a:t>
            </a:r>
            <a:endParaRPr lang="es-MX" sz="1400" dirty="0">
              <a:solidFill>
                <a:schemeClr val="tx1"/>
              </a:solidFill>
            </a:endParaRPr>
          </a:p>
          <a:p>
            <a:pPr lvl="3"/>
            <a:r>
              <a:rPr lang="es-MX" sz="1400" dirty="0">
                <a:solidFill>
                  <a:schemeClr val="tx1"/>
                </a:solidFill>
              </a:rPr>
              <a:t>2. Avisar a la entidad empleadora</a:t>
            </a:r>
          </a:p>
          <a:p>
            <a:pPr lvl="3"/>
            <a:r>
              <a:rPr lang="es-MX" sz="1400" dirty="0" smtClean="0">
                <a:solidFill>
                  <a:schemeClr val="tx1"/>
                </a:solidFill>
              </a:rPr>
              <a:t>3. Entidad Empleadora informa </a:t>
            </a:r>
            <a:r>
              <a:rPr lang="es-MX" sz="1400" dirty="0">
                <a:solidFill>
                  <a:schemeClr val="tx1"/>
                </a:solidFill>
              </a:rPr>
              <a:t>a la DT </a:t>
            </a:r>
            <a:r>
              <a:rPr lang="es-MX" sz="1400" dirty="0" smtClean="0">
                <a:solidFill>
                  <a:schemeClr val="tx1"/>
                </a:solidFill>
              </a:rPr>
              <a:t>respectiva</a:t>
            </a:r>
            <a:endParaRPr lang="es-MX" sz="1400" dirty="0">
              <a:solidFill>
                <a:schemeClr val="tx1"/>
              </a:solidFill>
            </a:endParaRPr>
          </a:p>
        </p:txBody>
      </p:sp>
      <p:sp>
        <p:nvSpPr>
          <p:cNvPr id="16" name="Rectángulo: esquinas redondeadas 15">
            <a:extLst>
              <a:ext uri="{FF2B5EF4-FFF2-40B4-BE49-F238E27FC236}">
                <a16:creationId xmlns:a16="http://schemas.microsoft.com/office/drawing/2014/main" id="{ED2F01A5-D35C-071B-9565-B4209746834B}"/>
              </a:ext>
            </a:extLst>
          </p:cNvPr>
          <p:cNvSpPr/>
          <p:nvPr/>
        </p:nvSpPr>
        <p:spPr>
          <a:xfrm>
            <a:off x="1447810" y="4719975"/>
            <a:ext cx="10249816" cy="1502132"/>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600" b="1" dirty="0" smtClean="0">
                <a:solidFill>
                  <a:schemeClr val="tx1"/>
                </a:solidFill>
              </a:rPr>
              <a:t>NUEVO</a:t>
            </a:r>
            <a:endParaRPr lang="es-MX" sz="1600" b="1" dirty="0">
              <a:solidFill>
                <a:schemeClr val="tx1"/>
              </a:solidFill>
            </a:endParaRPr>
          </a:p>
          <a:p>
            <a:pPr algn="just"/>
            <a:r>
              <a:rPr lang="es-MX" sz="1600" dirty="0">
                <a:solidFill>
                  <a:schemeClr val="tx1"/>
                </a:solidFill>
              </a:rPr>
              <a:t>Deberá promover la consulta y participación de los representantes de las personas trabajadoras, cuando se prevean cambios en los procesos o en la estructura organizacional de la entidad empleadora que puedan poner en riesgo grave la vida y salud de quienes los ejecuten, así como en las medidas adoptadas para controlarlo o mitigarlo</a:t>
            </a:r>
            <a:r>
              <a:rPr lang="es-MX" sz="1600" dirty="0" smtClean="0">
                <a:solidFill>
                  <a:schemeClr val="tx1"/>
                </a:solidFill>
              </a:rPr>
              <a:t>.</a:t>
            </a:r>
          </a:p>
          <a:p>
            <a:pPr algn="just"/>
            <a:r>
              <a:rPr lang="es-MX" sz="1600" dirty="0" smtClean="0">
                <a:solidFill>
                  <a:schemeClr val="tx1"/>
                </a:solidFill>
              </a:rPr>
              <a:t>Establece rol para las organizaciones sindicales respecto a promover la realización de acciones de difusión y capacitación de las personas trabajadoras en materias de SST.</a:t>
            </a:r>
            <a:endParaRPr lang="es-CL" sz="1600" dirty="0">
              <a:solidFill>
                <a:schemeClr val="tx1"/>
              </a:solidFill>
            </a:endParaRPr>
          </a:p>
        </p:txBody>
      </p:sp>
      <p:sp>
        <p:nvSpPr>
          <p:cNvPr id="15" name="Rectángulo: esquinas redondeadas 14">
            <a:extLst>
              <a:ext uri="{FF2B5EF4-FFF2-40B4-BE49-F238E27FC236}">
                <a16:creationId xmlns:a16="http://schemas.microsoft.com/office/drawing/2014/main" id="{10675B30-EAA4-92F9-0563-087E6CBC9E1D}"/>
              </a:ext>
            </a:extLst>
          </p:cNvPr>
          <p:cNvSpPr/>
          <p:nvPr/>
        </p:nvSpPr>
        <p:spPr>
          <a:xfrm>
            <a:off x="1547262" y="4743161"/>
            <a:ext cx="10214245" cy="1036298"/>
          </a:xfrm>
          <a:prstGeom prst="round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600" b="1" dirty="0">
                <a:solidFill>
                  <a:schemeClr val="tx1"/>
                </a:solidFill>
              </a:rPr>
              <a:t>NUEVO</a:t>
            </a:r>
          </a:p>
          <a:p>
            <a:pPr algn="just"/>
            <a:r>
              <a:rPr lang="es-MX" sz="1600" dirty="0" smtClean="0">
                <a:solidFill>
                  <a:schemeClr val="tx1"/>
                </a:solidFill>
              </a:rPr>
              <a:t>Capacitación para toda persona trabajadora: </a:t>
            </a:r>
            <a:r>
              <a:rPr lang="es-MX" sz="1600" dirty="0">
                <a:solidFill>
                  <a:schemeClr val="tx1"/>
                </a:solidFill>
              </a:rPr>
              <a:t>Establece la duración  de 8 horas para las capacitaciones teoría practica con enfoque de género y periodicidad </a:t>
            </a:r>
            <a:r>
              <a:rPr lang="es-MX" sz="1600" dirty="0" smtClean="0">
                <a:solidFill>
                  <a:schemeClr val="tx1"/>
                </a:solidFill>
              </a:rPr>
              <a:t>cada </a:t>
            </a:r>
            <a:r>
              <a:rPr lang="es-MX" sz="1600" dirty="0">
                <a:solidFill>
                  <a:schemeClr val="tx1"/>
                </a:solidFill>
              </a:rPr>
              <a:t>2 años.</a:t>
            </a:r>
          </a:p>
          <a:p>
            <a:pPr algn="just"/>
            <a:endParaRPr lang="es-CL" sz="1600" dirty="0"/>
          </a:p>
        </p:txBody>
      </p:sp>
      <p:sp>
        <p:nvSpPr>
          <p:cNvPr id="13" name="Rectángulo: esquinas redondeadas 12">
            <a:extLst>
              <a:ext uri="{FF2B5EF4-FFF2-40B4-BE49-F238E27FC236}">
                <a16:creationId xmlns:a16="http://schemas.microsoft.com/office/drawing/2014/main" id="{2C3D4BB8-13AA-DB59-ED20-CCC24AF2FB9E}"/>
              </a:ext>
            </a:extLst>
          </p:cNvPr>
          <p:cNvSpPr/>
          <p:nvPr/>
        </p:nvSpPr>
        <p:spPr>
          <a:xfrm>
            <a:off x="1485258" y="4820399"/>
            <a:ext cx="10225136" cy="1602810"/>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600" b="1" dirty="0">
                <a:solidFill>
                  <a:schemeClr val="tx1"/>
                </a:solidFill>
              </a:rPr>
              <a:t>NUEVO</a:t>
            </a:r>
            <a:r>
              <a:rPr lang="es-MX" sz="1600" dirty="0"/>
              <a:t> </a:t>
            </a:r>
          </a:p>
          <a:p>
            <a:pPr algn="just"/>
            <a:r>
              <a:rPr lang="es-MX" sz="1600" dirty="0" smtClean="0">
                <a:solidFill>
                  <a:schemeClr val="tx1"/>
                </a:solidFill>
              </a:rPr>
              <a:t>Obligación </a:t>
            </a:r>
            <a:r>
              <a:rPr lang="es-MX" sz="1600" dirty="0">
                <a:solidFill>
                  <a:schemeClr val="tx1"/>
                </a:solidFill>
              </a:rPr>
              <a:t>de confeccionar la MIPER, que debe contar con </a:t>
            </a:r>
            <a:r>
              <a:rPr lang="es-MX" sz="1600" dirty="0" smtClean="0">
                <a:solidFill>
                  <a:schemeClr val="tx1"/>
                </a:solidFill>
              </a:rPr>
              <a:t>enfoque </a:t>
            </a:r>
            <a:r>
              <a:rPr lang="es-MX" sz="1600" dirty="0">
                <a:solidFill>
                  <a:schemeClr val="tx1"/>
                </a:solidFill>
              </a:rPr>
              <a:t>de género y elaborado conforme a “Guía Técnica para la identificación y evaluación primaria de riesgos en los ambientes de trabajo” del Instituto de Salud Pública o el documento que lo reemplace. </a:t>
            </a:r>
            <a:r>
              <a:rPr lang="es-MX" sz="1600" dirty="0" smtClean="0">
                <a:solidFill>
                  <a:schemeClr val="tx1"/>
                </a:solidFill>
              </a:rPr>
              <a:t>(Metodología </a:t>
            </a:r>
            <a:r>
              <a:rPr lang="es-MX" sz="1600" dirty="0">
                <a:solidFill>
                  <a:schemeClr val="tx1"/>
                </a:solidFill>
              </a:rPr>
              <a:t>de la RES. 149 ISP).</a:t>
            </a:r>
          </a:p>
        </p:txBody>
      </p:sp>
      <p:sp>
        <p:nvSpPr>
          <p:cNvPr id="3" name="Rectángulo redondeado 2"/>
          <p:cNvSpPr/>
          <p:nvPr/>
        </p:nvSpPr>
        <p:spPr>
          <a:xfrm>
            <a:off x="1447810" y="4817090"/>
            <a:ext cx="10099299" cy="13270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400" b="1" dirty="0">
                <a:solidFill>
                  <a:schemeClr val="tx1"/>
                </a:solidFill>
              </a:rPr>
              <a:t>NUEVO</a:t>
            </a:r>
          </a:p>
          <a:p>
            <a:pPr algn="just"/>
            <a:r>
              <a:rPr lang="es-MX" sz="1400" dirty="0">
                <a:solidFill>
                  <a:schemeClr val="tx1"/>
                </a:solidFill>
              </a:rPr>
              <a:t>Cuando en los </a:t>
            </a:r>
            <a:r>
              <a:rPr lang="es-MX" sz="1400" dirty="0" smtClean="0">
                <a:solidFill>
                  <a:schemeClr val="tx1"/>
                </a:solidFill>
              </a:rPr>
              <a:t>lugares </a:t>
            </a:r>
            <a:r>
              <a:rPr lang="es-MX" sz="1400" dirty="0">
                <a:solidFill>
                  <a:schemeClr val="tx1"/>
                </a:solidFill>
              </a:rPr>
              <a:t>de trabajo presten servicios dos o más entidades empleadoras, o al menos una entidad empleadora y una o más personas trabajadoras independientes.</a:t>
            </a:r>
            <a:endParaRPr lang="es-CL" sz="1400" dirty="0">
              <a:solidFill>
                <a:schemeClr val="tx1"/>
              </a:solidFill>
            </a:endParaRPr>
          </a:p>
        </p:txBody>
      </p:sp>
    </p:spTree>
    <p:extLst>
      <p:ext uri="{BB962C8B-B14F-4D97-AF65-F5344CB8AC3E}">
        <p14:creationId xmlns:p14="http://schemas.microsoft.com/office/powerpoint/2010/main" val="1619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1000"/>
                                        <p:tgtEl>
                                          <p:spTgt spid="3"/>
                                        </p:tgtEl>
                                      </p:cBhvr>
                                    </p:animEffect>
                                    <p:anim calcmode="lin" valueType="num">
                                      <p:cBhvr>
                                        <p:cTn id="58" dur="1000" fill="hold"/>
                                        <p:tgtEl>
                                          <p:spTgt spid="3"/>
                                        </p:tgtEl>
                                        <p:attrNameLst>
                                          <p:attrName>ppt_x</p:attrName>
                                        </p:attrNameLst>
                                      </p:cBhvr>
                                      <p:tavLst>
                                        <p:tav tm="0">
                                          <p:val>
                                            <p:strVal val="#ppt_x"/>
                                          </p:val>
                                        </p:tav>
                                        <p:tav tm="100000">
                                          <p:val>
                                            <p:strVal val="#ppt_x"/>
                                          </p:val>
                                        </p:tav>
                                      </p:tavLst>
                                    </p:anim>
                                    <p:anim calcmode="lin" valueType="num">
                                      <p:cBhvr>
                                        <p:cTn id="5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6" grpId="0" animBg="1"/>
      <p:bldP spid="16" grpId="1" animBg="1"/>
      <p:bldP spid="15" grpId="0" animBg="1"/>
      <p:bldP spid="15" grpId="1" animBg="1"/>
      <p:bldP spid="13" grpId="0" animBg="1"/>
      <p:bldP spid="13" grpId="1"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35360" y="459119"/>
            <a:ext cx="11521280" cy="5663214"/>
            <a:chOff x="335360" y="459119"/>
            <a:chExt cx="11521280" cy="5663214"/>
          </a:xfrm>
        </p:grpSpPr>
        <p:cxnSp>
          <p:nvCxnSpPr>
            <p:cNvPr id="33" name="Conector recto 32"/>
            <p:cNvCxnSpPr/>
            <p:nvPr/>
          </p:nvCxnSpPr>
          <p:spPr>
            <a:xfrm>
              <a:off x="1487488" y="4384462"/>
              <a:ext cx="1036915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487488" y="3386029"/>
              <a:ext cx="1036915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Conector angular 33"/>
            <p:cNvCxnSpPr/>
            <p:nvPr/>
          </p:nvCxnSpPr>
          <p:spPr>
            <a:xfrm>
              <a:off x="1487488" y="2305909"/>
              <a:ext cx="10369152" cy="9063"/>
            </a:xfrm>
            <a:prstGeom prst="bentConnector3">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Rectángulo 34"/>
            <p:cNvSpPr/>
            <p:nvPr/>
          </p:nvSpPr>
          <p:spPr>
            <a:xfrm>
              <a:off x="9584048" y="4682173"/>
              <a:ext cx="2272592"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6" name="Rectángulo 35"/>
            <p:cNvSpPr/>
            <p:nvPr/>
          </p:nvSpPr>
          <p:spPr>
            <a:xfrm>
              <a:off x="335360" y="1369805"/>
              <a:ext cx="1008112"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Entidades Empleadoras</a:t>
              </a:r>
              <a:endParaRPr lang="es-CL" sz="1200" dirty="0"/>
            </a:p>
          </p:txBody>
        </p:sp>
        <p:sp>
          <p:nvSpPr>
            <p:cNvPr id="39" name="Rectángulo 38"/>
            <p:cNvSpPr/>
            <p:nvPr/>
          </p:nvSpPr>
          <p:spPr>
            <a:xfrm>
              <a:off x="1559496" y="1525671"/>
              <a:ext cx="1152128" cy="5760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Sobre 100 trabajadores</a:t>
              </a:r>
              <a:endParaRPr lang="es-CL" sz="1400" dirty="0"/>
            </a:p>
          </p:txBody>
        </p:sp>
        <p:sp>
          <p:nvSpPr>
            <p:cNvPr id="40" name="Rectángulo 39"/>
            <p:cNvSpPr/>
            <p:nvPr/>
          </p:nvSpPr>
          <p:spPr>
            <a:xfrm>
              <a:off x="1598244" y="2521933"/>
              <a:ext cx="1152128" cy="5760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25-100 trabajadores</a:t>
              </a:r>
              <a:endParaRPr lang="es-CL" sz="1400" dirty="0"/>
            </a:p>
          </p:txBody>
        </p:sp>
        <p:sp>
          <p:nvSpPr>
            <p:cNvPr id="41" name="Rectángulo 40"/>
            <p:cNvSpPr/>
            <p:nvPr/>
          </p:nvSpPr>
          <p:spPr>
            <a:xfrm>
              <a:off x="1555751" y="3674061"/>
              <a:ext cx="1152128" cy="5760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10-25 trabajadores</a:t>
              </a:r>
              <a:endParaRPr lang="es-CL" sz="1400" dirty="0"/>
            </a:p>
          </p:txBody>
        </p:sp>
        <p:sp>
          <p:nvSpPr>
            <p:cNvPr id="42" name="Rectángulo 41"/>
            <p:cNvSpPr/>
            <p:nvPr/>
          </p:nvSpPr>
          <p:spPr>
            <a:xfrm>
              <a:off x="1541291" y="4593802"/>
              <a:ext cx="1152128" cy="5760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&lt; 10  trabajadores</a:t>
              </a:r>
              <a:endParaRPr lang="es-CL" sz="1400" dirty="0"/>
            </a:p>
          </p:txBody>
        </p:sp>
        <p:sp>
          <p:nvSpPr>
            <p:cNvPr id="43" name="Rectángulo 42"/>
            <p:cNvSpPr/>
            <p:nvPr/>
          </p:nvSpPr>
          <p:spPr>
            <a:xfrm>
              <a:off x="2855640" y="1264156"/>
              <a:ext cx="1476164" cy="212187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t>SIST GESTION SST</a:t>
              </a:r>
            </a:p>
            <a:p>
              <a:r>
                <a:rPr lang="es-MX" sz="1200" dirty="0" smtClean="0"/>
                <a:t>Elementos mínimos:</a:t>
              </a:r>
            </a:p>
            <a:p>
              <a:pPr marL="171450" indent="-171450">
                <a:buFont typeface="Wingdings" panose="05000000000000000000" pitchFamily="2" charset="2"/>
                <a:buChar char="ü"/>
              </a:pPr>
              <a:r>
                <a:rPr lang="es-MX" sz="1200" dirty="0" smtClean="0"/>
                <a:t>Política SST</a:t>
              </a:r>
            </a:p>
            <a:p>
              <a:pPr marL="171450" indent="-171450">
                <a:buFont typeface="Wingdings" panose="05000000000000000000" pitchFamily="2" charset="2"/>
                <a:buChar char="ü"/>
              </a:pPr>
              <a:r>
                <a:rPr lang="es-MX" sz="1200" dirty="0" smtClean="0"/>
                <a:t>Estructura Organizacional</a:t>
              </a:r>
            </a:p>
            <a:p>
              <a:pPr marL="171450" indent="-171450">
                <a:buFont typeface="Wingdings" panose="05000000000000000000" pitchFamily="2" charset="2"/>
                <a:buChar char="ü"/>
              </a:pPr>
              <a:r>
                <a:rPr lang="es-MX" sz="1200" dirty="0" smtClean="0"/>
                <a:t>Diagnostico, planificación y programación</a:t>
              </a:r>
            </a:p>
            <a:p>
              <a:pPr marL="171450" indent="-171450">
                <a:buFont typeface="Wingdings" panose="05000000000000000000" pitchFamily="2" charset="2"/>
                <a:buChar char="ü"/>
              </a:pPr>
              <a:r>
                <a:rPr lang="es-MX" sz="1200" dirty="0" smtClean="0"/>
                <a:t>Evaluación y Auditoría</a:t>
              </a:r>
            </a:p>
            <a:p>
              <a:pPr marL="228600" indent="-228600">
                <a:buFont typeface="Wingdings" panose="05000000000000000000" pitchFamily="2" charset="2"/>
                <a:buChar char="ü"/>
              </a:pPr>
              <a:r>
                <a:rPr lang="es-MX" sz="1200" dirty="0" smtClean="0"/>
                <a:t>Mejora Continua</a:t>
              </a:r>
              <a:endParaRPr lang="es-CL" sz="1200" dirty="0"/>
            </a:p>
          </p:txBody>
        </p:sp>
        <p:sp>
          <p:nvSpPr>
            <p:cNvPr id="44" name="Rectángulo 43"/>
            <p:cNvSpPr/>
            <p:nvPr/>
          </p:nvSpPr>
          <p:spPr>
            <a:xfrm>
              <a:off x="4469403" y="1437267"/>
              <a:ext cx="1122541" cy="75287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DPTO. PRP</a:t>
              </a:r>
              <a:endParaRPr lang="es-CL" sz="1200" dirty="0"/>
            </a:p>
          </p:txBody>
        </p:sp>
        <p:sp>
          <p:nvSpPr>
            <p:cNvPr id="45" name="Rectángulo 44"/>
            <p:cNvSpPr/>
            <p:nvPr/>
          </p:nvSpPr>
          <p:spPr>
            <a:xfrm>
              <a:off x="2855640" y="3665032"/>
              <a:ext cx="1476164" cy="144016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200" dirty="0" smtClean="0"/>
                <a:t>SIST GESTION SST</a:t>
              </a:r>
            </a:p>
            <a:p>
              <a:r>
                <a:rPr lang="es-MX" sz="1200" dirty="0" smtClean="0"/>
                <a:t>Elementos mínimos:</a:t>
              </a:r>
            </a:p>
            <a:p>
              <a:r>
                <a:rPr lang="es-MX" sz="1200" dirty="0" smtClean="0"/>
                <a:t>Política SST</a:t>
              </a:r>
            </a:p>
            <a:p>
              <a:r>
                <a:rPr lang="es-MX" sz="1200" dirty="0" smtClean="0"/>
                <a:t>Autoevaluación y Matriz IPER</a:t>
              </a:r>
            </a:p>
            <a:p>
              <a:r>
                <a:rPr lang="es-MX" sz="1200" dirty="0" smtClean="0"/>
                <a:t>Programa Preventivo.</a:t>
              </a:r>
              <a:endParaRPr lang="es-CL" sz="1200" dirty="0"/>
            </a:p>
          </p:txBody>
        </p:sp>
        <p:sp>
          <p:nvSpPr>
            <p:cNvPr id="46" name="Rectángulo 45"/>
            <p:cNvSpPr/>
            <p:nvPr/>
          </p:nvSpPr>
          <p:spPr>
            <a:xfrm>
              <a:off x="5735960" y="1273186"/>
              <a:ext cx="864096" cy="204083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CPHS</a:t>
              </a:r>
            </a:p>
            <a:p>
              <a:pPr algn="ctr"/>
              <a:endParaRPr lang="es-MX" sz="1200" dirty="0"/>
            </a:p>
            <a:p>
              <a:pPr algn="ctr"/>
              <a:endParaRPr lang="es-CL" sz="1200" dirty="0"/>
            </a:p>
          </p:txBody>
        </p:sp>
        <p:sp>
          <p:nvSpPr>
            <p:cNvPr id="47" name="Rectángulo 46"/>
            <p:cNvSpPr/>
            <p:nvPr/>
          </p:nvSpPr>
          <p:spPr>
            <a:xfrm>
              <a:off x="6816080" y="2415478"/>
              <a:ext cx="936104" cy="278025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Encargado de</a:t>
              </a:r>
            </a:p>
            <a:p>
              <a:pPr algn="ctr"/>
              <a:r>
                <a:rPr lang="es-MX" sz="1200" dirty="0"/>
                <a:t>Prevención de </a:t>
              </a:r>
              <a:r>
                <a:rPr lang="es-MX" sz="1200" dirty="0" smtClean="0"/>
                <a:t>Riesgos </a:t>
              </a:r>
              <a:endParaRPr lang="es-CL" sz="1200" dirty="0"/>
            </a:p>
          </p:txBody>
        </p:sp>
        <p:sp>
          <p:nvSpPr>
            <p:cNvPr id="48" name="Rectángulo 47"/>
            <p:cNvSpPr/>
            <p:nvPr/>
          </p:nvSpPr>
          <p:spPr>
            <a:xfrm>
              <a:off x="9514302" y="1297797"/>
              <a:ext cx="1024721" cy="38720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Reglamento Interno</a:t>
              </a:r>
            </a:p>
            <a:p>
              <a:pPr algn="ctr"/>
              <a:endParaRPr lang="es-CL" sz="1200" dirty="0"/>
            </a:p>
          </p:txBody>
        </p:sp>
        <p:sp>
          <p:nvSpPr>
            <p:cNvPr id="49" name="Rectángulo 48"/>
            <p:cNvSpPr/>
            <p:nvPr/>
          </p:nvSpPr>
          <p:spPr>
            <a:xfrm>
              <a:off x="10848528" y="1297797"/>
              <a:ext cx="1008112" cy="38884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Mapa de Riesgos</a:t>
              </a:r>
            </a:p>
            <a:p>
              <a:pPr algn="ctr"/>
              <a:endParaRPr lang="es-CL" sz="1200" dirty="0"/>
            </a:p>
          </p:txBody>
        </p:sp>
        <p:sp>
          <p:nvSpPr>
            <p:cNvPr id="50" name="Rectángulo 49"/>
            <p:cNvSpPr/>
            <p:nvPr/>
          </p:nvSpPr>
          <p:spPr>
            <a:xfrm>
              <a:off x="1166242" y="459119"/>
              <a:ext cx="5361806" cy="504056"/>
            </a:xfrm>
            <a:prstGeom prst="rect">
              <a:avLst/>
            </a:prstGeom>
            <a:no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1" dirty="0" smtClean="0">
                  <a:latin typeface="Arial" panose="020B0604020202020204" pitchFamily="34" charset="0"/>
                  <a:cs typeface="Arial" panose="020B0604020202020204" pitchFamily="34" charset="0"/>
                </a:rPr>
                <a:t>ORGANIZACION Y ESTRUCTURA PREVENTIVA</a:t>
              </a:r>
              <a:endParaRPr lang="es-CL" b="1" dirty="0">
                <a:latin typeface="Arial" panose="020B0604020202020204" pitchFamily="34" charset="0"/>
                <a:cs typeface="Arial" panose="020B0604020202020204" pitchFamily="34" charset="0"/>
              </a:endParaRPr>
            </a:p>
          </p:txBody>
        </p:sp>
        <p:sp>
          <p:nvSpPr>
            <p:cNvPr id="51" name="Rectángulo 50"/>
            <p:cNvSpPr/>
            <p:nvPr/>
          </p:nvSpPr>
          <p:spPr>
            <a:xfrm>
              <a:off x="8094314" y="3371049"/>
              <a:ext cx="936104" cy="95272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p>
            <a:p>
              <a:pPr algn="ctr"/>
              <a:r>
                <a:rPr lang="es-MX" sz="1200" dirty="0"/>
                <a:t>Delegado de SST</a:t>
              </a:r>
              <a:endParaRPr lang="es-CL" sz="1200" dirty="0"/>
            </a:p>
          </p:txBody>
        </p:sp>
      </p:grpSp>
      <p:sp>
        <p:nvSpPr>
          <p:cNvPr id="10" name="Rectángulo 9"/>
          <p:cNvSpPr/>
          <p:nvPr/>
        </p:nvSpPr>
        <p:spPr>
          <a:xfrm>
            <a:off x="9624392" y="5159234"/>
            <a:ext cx="2448272" cy="172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esquinas redondeadas 16">
            <a:extLst>
              <a:ext uri="{FF2B5EF4-FFF2-40B4-BE49-F238E27FC236}">
                <a16:creationId xmlns:a16="http://schemas.microsoft.com/office/drawing/2014/main" id="{6789FDAF-F1D2-FF29-CA68-3FD95ADEFA1A}"/>
              </a:ext>
            </a:extLst>
          </p:cNvPr>
          <p:cNvSpPr/>
          <p:nvPr/>
        </p:nvSpPr>
        <p:spPr>
          <a:xfrm>
            <a:off x="1199456" y="5241874"/>
            <a:ext cx="10657184" cy="151247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200" b="1" dirty="0" smtClean="0">
                <a:solidFill>
                  <a:schemeClr val="tx1"/>
                </a:solidFill>
              </a:rPr>
              <a:t>SISTEMA </a:t>
            </a:r>
            <a:r>
              <a:rPr lang="es-MX" sz="1200" b="1" dirty="0">
                <a:solidFill>
                  <a:schemeClr val="tx1"/>
                </a:solidFill>
              </a:rPr>
              <a:t>DE GESTIÓN </a:t>
            </a:r>
            <a:r>
              <a:rPr lang="es-MX" sz="1200" b="1" dirty="0" smtClean="0">
                <a:solidFill>
                  <a:schemeClr val="tx1"/>
                </a:solidFill>
              </a:rPr>
              <a:t>SST / NUEVO</a:t>
            </a:r>
            <a:r>
              <a:rPr lang="es-MX" sz="1200" b="1" dirty="0">
                <a:solidFill>
                  <a:schemeClr val="tx1"/>
                </a:solidFill>
              </a:rPr>
              <a:t>:</a:t>
            </a:r>
          </a:p>
          <a:p>
            <a:pPr marL="171450" indent="-171450">
              <a:buFont typeface="Arial" panose="020B0604020202020204" pitchFamily="34" charset="0"/>
              <a:buChar char="•"/>
            </a:pPr>
            <a:r>
              <a:rPr lang="es-MX" sz="1200" dirty="0">
                <a:solidFill>
                  <a:schemeClr val="tx1"/>
                </a:solidFill>
              </a:rPr>
              <a:t>Para los SGSST se debe considerar el enfoque de género en todas sus etapas de implementación.</a:t>
            </a:r>
          </a:p>
          <a:p>
            <a:pPr marL="171450" indent="-171450">
              <a:buFont typeface="Arial" panose="020B0604020202020204" pitchFamily="34" charset="0"/>
              <a:buChar char="•"/>
            </a:pPr>
            <a:r>
              <a:rPr lang="es-MX" sz="1200" dirty="0">
                <a:solidFill>
                  <a:schemeClr val="tx1"/>
                </a:solidFill>
              </a:rPr>
              <a:t>Se obliga a la implementación de un SGSST para empresas de hasta 25 personas, con atributos definidos:</a:t>
            </a:r>
          </a:p>
          <a:p>
            <a:pPr marL="171450" indent="-171450">
              <a:buFont typeface="Arial" panose="020B0604020202020204" pitchFamily="34" charset="0"/>
              <a:buChar char="•"/>
            </a:pPr>
            <a:r>
              <a:rPr lang="es-MX" sz="1200" dirty="0">
                <a:solidFill>
                  <a:schemeClr val="tx1"/>
                </a:solidFill>
              </a:rPr>
              <a:t>Política</a:t>
            </a:r>
          </a:p>
          <a:p>
            <a:pPr marL="171450" indent="-171450">
              <a:buFont typeface="Arial" panose="020B0604020202020204" pitchFamily="34" charset="0"/>
              <a:buChar char="•"/>
            </a:pPr>
            <a:r>
              <a:rPr lang="es-MX" sz="1200" dirty="0">
                <a:solidFill>
                  <a:schemeClr val="tx1"/>
                </a:solidFill>
              </a:rPr>
              <a:t>Evaluación SST</a:t>
            </a:r>
          </a:p>
          <a:p>
            <a:pPr marL="171450" indent="-171450">
              <a:buFont typeface="Arial" panose="020B0604020202020204" pitchFamily="34" charset="0"/>
              <a:buChar char="•"/>
            </a:pPr>
            <a:r>
              <a:rPr lang="es-MX" sz="1200" dirty="0">
                <a:solidFill>
                  <a:schemeClr val="tx1"/>
                </a:solidFill>
              </a:rPr>
              <a:t>MIPER </a:t>
            </a:r>
            <a:r>
              <a:rPr lang="es-MX" sz="1200" dirty="0" smtClean="0">
                <a:solidFill>
                  <a:schemeClr val="tx1"/>
                </a:solidFill>
              </a:rPr>
              <a:t>(con la AT de los OA</a:t>
            </a:r>
            <a:r>
              <a:rPr lang="es-MX" sz="1200" dirty="0">
                <a:solidFill>
                  <a:schemeClr val="tx1"/>
                </a:solidFill>
              </a:rPr>
              <a:t>)</a:t>
            </a:r>
          </a:p>
          <a:p>
            <a:pPr marL="171450" indent="-171450">
              <a:buFont typeface="Arial" panose="020B0604020202020204" pitchFamily="34" charset="0"/>
              <a:buChar char="•"/>
            </a:pPr>
            <a:r>
              <a:rPr lang="es-MX" sz="1200" dirty="0">
                <a:solidFill>
                  <a:schemeClr val="tx1"/>
                </a:solidFill>
              </a:rPr>
              <a:t>Programa de trabajo Preventivo</a:t>
            </a:r>
            <a:r>
              <a:rPr lang="es-MX" sz="1200" dirty="0" smtClean="0">
                <a:solidFill>
                  <a:schemeClr val="tx1"/>
                </a:solidFill>
              </a:rPr>
              <a:t>.</a:t>
            </a:r>
            <a:endParaRPr lang="es-MX" sz="1200" dirty="0">
              <a:solidFill>
                <a:schemeClr val="tx1"/>
              </a:solidFill>
            </a:endParaRPr>
          </a:p>
        </p:txBody>
      </p:sp>
      <p:sp>
        <p:nvSpPr>
          <p:cNvPr id="5" name="Rectángulo: esquinas redondeadas 4">
            <a:extLst>
              <a:ext uri="{FF2B5EF4-FFF2-40B4-BE49-F238E27FC236}">
                <a16:creationId xmlns:a16="http://schemas.microsoft.com/office/drawing/2014/main" id="{53915340-36B5-8223-623F-9DA3B7DC5DC2}"/>
              </a:ext>
            </a:extLst>
          </p:cNvPr>
          <p:cNvSpPr/>
          <p:nvPr/>
        </p:nvSpPr>
        <p:spPr>
          <a:xfrm>
            <a:off x="1171790" y="4363587"/>
            <a:ext cx="10657184" cy="2406205"/>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200" b="1" dirty="0" smtClean="0">
                <a:solidFill>
                  <a:schemeClr val="tx1"/>
                </a:solidFill>
              </a:rPr>
              <a:t>CPHS / NUEVO</a:t>
            </a:r>
            <a:endParaRPr lang="es-MX" sz="1200" b="1" dirty="0">
              <a:solidFill>
                <a:schemeClr val="tx1"/>
              </a:solidFill>
            </a:endParaRPr>
          </a:p>
          <a:p>
            <a:pPr marL="171450" indent="-171450">
              <a:buFont typeface="Arial" panose="020B0604020202020204" pitchFamily="34" charset="0"/>
              <a:buChar char="•"/>
            </a:pPr>
            <a:r>
              <a:rPr lang="es-MX" sz="1200" dirty="0">
                <a:solidFill>
                  <a:schemeClr val="tx1"/>
                </a:solidFill>
              </a:rPr>
              <a:t>Capacitación  de una duración de 20 horas y contemplará contenidos definidos. a) roles, funciones y normativa del CPHS, b) IPER, c)inv. de </a:t>
            </a:r>
            <a:r>
              <a:rPr lang="es-MX" sz="1200" dirty="0" err="1">
                <a:solidFill>
                  <a:schemeClr val="tx1"/>
                </a:solidFill>
              </a:rPr>
              <a:t>acc</a:t>
            </a:r>
            <a:r>
              <a:rPr lang="es-MX" sz="1200" dirty="0">
                <a:solidFill>
                  <a:schemeClr val="tx1"/>
                </a:solidFill>
              </a:rPr>
              <a:t> TB y EP, y d) elaboración del Programa de Trabajo.</a:t>
            </a:r>
          </a:p>
          <a:p>
            <a:pPr marL="171450" indent="-171450">
              <a:buFont typeface="Arial" panose="020B0604020202020204" pitchFamily="34" charset="0"/>
              <a:buChar char="•"/>
            </a:pPr>
            <a:r>
              <a:rPr lang="es-MX" sz="1200" dirty="0" smtClean="0">
                <a:solidFill>
                  <a:schemeClr val="tx1"/>
                </a:solidFill>
              </a:rPr>
              <a:t>Dar </a:t>
            </a:r>
            <a:r>
              <a:rPr lang="es-MX" sz="1200" dirty="0">
                <a:solidFill>
                  <a:schemeClr val="tx1"/>
                </a:solidFill>
              </a:rPr>
              <a:t>las facilidades para que cualquiera de los integrantes del Comité Paritario de Higiene y Seguridad acompañe al experto en prevención de riesgos de la entidad empleadora o a los especialistas del respectivo organismo administrador de la ley N° 16.744, así como a los Inspectores del Trabajo, en las visitas y fiscalizaciones que estos efectúen a los lugares de trabajo, para constatar el cumplimiento de la normativa sobre prevención de riesgos laborales, pudiendo formularles las observaciones que estimen conveniente</a:t>
            </a:r>
            <a:r>
              <a:rPr lang="es-MX" sz="1200" dirty="0" smtClean="0">
                <a:solidFill>
                  <a:schemeClr val="tx1"/>
                </a:solidFill>
              </a:rPr>
              <a:t>.</a:t>
            </a:r>
          </a:p>
          <a:p>
            <a:pPr marL="171450" indent="-171450">
              <a:buFont typeface="Arial" panose="020B0604020202020204" pitchFamily="34" charset="0"/>
              <a:buChar char="•"/>
            </a:pPr>
            <a:r>
              <a:rPr lang="es-MX" sz="1200" dirty="0" smtClean="0">
                <a:solidFill>
                  <a:schemeClr val="tx1"/>
                </a:solidFill>
              </a:rPr>
              <a:t>Establece la Metodología de Investigación de Accidentes que deberá aplicar el CPHS frente a los Accidentes Graves, ACRM.</a:t>
            </a:r>
            <a:endParaRPr lang="es-MX" sz="1200" dirty="0">
              <a:solidFill>
                <a:schemeClr val="tx1"/>
              </a:solidFill>
            </a:endParaRPr>
          </a:p>
          <a:p>
            <a:pPr marL="171450" indent="-171450">
              <a:buFont typeface="Arial" panose="020B0604020202020204" pitchFamily="34" charset="0"/>
              <a:buChar char="•"/>
            </a:pPr>
            <a:r>
              <a:rPr lang="es-MX" sz="1200" dirty="0">
                <a:solidFill>
                  <a:schemeClr val="tx1"/>
                </a:solidFill>
              </a:rPr>
              <a:t>Consultar al Comité Paritario de Higiene y Seguridad, cuando se prevean cambios en los procesos de trabajo, sobre el contenido o la organización del trabajo que puedan tener repercusiones graves para la vida o la salud de las personas trabajadoras; y,</a:t>
            </a:r>
          </a:p>
          <a:p>
            <a:pPr marL="171450" indent="-171450">
              <a:buFont typeface="Arial" panose="020B0604020202020204" pitchFamily="34" charset="0"/>
              <a:buChar char="•"/>
            </a:pPr>
            <a:r>
              <a:rPr lang="es-MX" sz="1200" dirty="0" smtClean="0">
                <a:solidFill>
                  <a:schemeClr val="tx1"/>
                </a:solidFill>
              </a:rPr>
              <a:t>Permitir </a:t>
            </a:r>
            <a:r>
              <a:rPr lang="es-MX" sz="1200" dirty="0">
                <a:solidFill>
                  <a:schemeClr val="tx1"/>
                </a:solidFill>
              </a:rPr>
              <a:t>el libre acceso a los lugares de trabajo de cualquiera de los integrantes del Comité para el cumplimiento de sus funciones, incluyendo la entrevista a personas trabajadoras, siempre que no se altere el normal desarrollo del proceso productivo</a:t>
            </a:r>
            <a:r>
              <a:rPr lang="es-MX" sz="1200" dirty="0" smtClean="0">
                <a:solidFill>
                  <a:schemeClr val="tx1"/>
                </a:solidFill>
              </a:rPr>
              <a:t>.</a:t>
            </a:r>
            <a:endParaRPr lang="es-CL" sz="1200" dirty="0">
              <a:solidFill>
                <a:schemeClr val="tx1"/>
              </a:solidFill>
            </a:endParaRPr>
          </a:p>
        </p:txBody>
      </p:sp>
      <p:sp>
        <p:nvSpPr>
          <p:cNvPr id="6" name="Rectángulo: esquinas redondeadas 5">
            <a:extLst>
              <a:ext uri="{FF2B5EF4-FFF2-40B4-BE49-F238E27FC236}">
                <a16:creationId xmlns:a16="http://schemas.microsoft.com/office/drawing/2014/main" id="{B7857D8E-8612-2178-A7C9-1FB3FFB6DC0B}"/>
              </a:ext>
            </a:extLst>
          </p:cNvPr>
          <p:cNvSpPr/>
          <p:nvPr/>
        </p:nvSpPr>
        <p:spPr>
          <a:xfrm>
            <a:off x="1315806" y="5026468"/>
            <a:ext cx="10657184" cy="1638967"/>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1100" b="1" dirty="0" smtClean="0">
                <a:solidFill>
                  <a:schemeClr val="tx1"/>
                </a:solidFill>
              </a:rPr>
              <a:t>DEPTO </a:t>
            </a:r>
            <a:r>
              <a:rPr lang="es-MX" sz="1100" b="1" dirty="0">
                <a:solidFill>
                  <a:schemeClr val="tx1"/>
                </a:solidFill>
              </a:rPr>
              <a:t>PREVENCIÓN DE RIESGOS </a:t>
            </a:r>
            <a:r>
              <a:rPr lang="es-MX" sz="1100" b="1" dirty="0" smtClean="0">
                <a:solidFill>
                  <a:schemeClr val="tx1"/>
                </a:solidFill>
              </a:rPr>
              <a:t>LABORALES / NUEVO</a:t>
            </a:r>
            <a:endParaRPr lang="es-MX" sz="1100" b="1" dirty="0">
              <a:solidFill>
                <a:schemeClr val="tx1"/>
              </a:solidFill>
            </a:endParaRPr>
          </a:p>
          <a:p>
            <a:pPr marL="171450" indent="-171450">
              <a:buFont typeface="Arial" panose="020B0604020202020204" pitchFamily="34" charset="0"/>
              <a:buChar char="•"/>
            </a:pPr>
            <a:r>
              <a:rPr lang="es-MX" sz="1100" dirty="0">
                <a:solidFill>
                  <a:schemeClr val="tx1"/>
                </a:solidFill>
              </a:rPr>
              <a:t>Incorpora la  autonomía en las materias técnicas que deba conocer en el ejercicio de sus funciones, respecto de la entidad empleadora.</a:t>
            </a:r>
          </a:p>
          <a:p>
            <a:pPr marL="171450" indent="-171450">
              <a:buFont typeface="Arial" panose="020B0604020202020204" pitchFamily="34" charset="0"/>
              <a:buChar char="•"/>
            </a:pPr>
            <a:r>
              <a:rPr lang="es-MX" sz="1100" dirty="0">
                <a:solidFill>
                  <a:schemeClr val="tx1"/>
                </a:solidFill>
              </a:rPr>
              <a:t>Define y explicita las funciones del </a:t>
            </a:r>
            <a:r>
              <a:rPr lang="es-MX" sz="1100" dirty="0" smtClean="0">
                <a:solidFill>
                  <a:schemeClr val="tx1"/>
                </a:solidFill>
              </a:rPr>
              <a:t>Depto. de Prevención de Riesgos </a:t>
            </a:r>
            <a:r>
              <a:rPr lang="es-MX" sz="1100" dirty="0">
                <a:solidFill>
                  <a:schemeClr val="tx1"/>
                </a:solidFill>
              </a:rPr>
              <a:t>que antes enunciaba el art. 8 del </a:t>
            </a:r>
            <a:r>
              <a:rPr lang="es-MX" sz="1100" dirty="0" smtClean="0">
                <a:solidFill>
                  <a:schemeClr val="tx1"/>
                </a:solidFill>
              </a:rPr>
              <a:t>antiguo </a:t>
            </a:r>
            <a:r>
              <a:rPr lang="es-MX" sz="1100" dirty="0">
                <a:solidFill>
                  <a:schemeClr val="tx1"/>
                </a:solidFill>
              </a:rPr>
              <a:t>DS40</a:t>
            </a:r>
          </a:p>
          <a:p>
            <a:pPr marL="171450" indent="-171450">
              <a:buFont typeface="Arial" panose="020B0604020202020204" pitchFamily="34" charset="0"/>
              <a:buChar char="•"/>
            </a:pPr>
            <a:r>
              <a:rPr lang="es-MX" sz="1100" dirty="0" smtClean="0">
                <a:solidFill>
                  <a:schemeClr val="tx1"/>
                </a:solidFill>
              </a:rPr>
              <a:t>Establece </a:t>
            </a:r>
            <a:r>
              <a:rPr lang="es-MX" sz="1100" dirty="0">
                <a:solidFill>
                  <a:schemeClr val="tx1"/>
                </a:solidFill>
              </a:rPr>
              <a:t>un mínimo para los encargados del DPTO PRP: "Sin perjuicio de la categoría de experto de que se trate, la entidad empleadora deberá exigir que la persona que se encargará del Departamento acredite debidamente una experiencia laboral de al menos 12 meses, continuos o discontinuos, en la gestión de riesgos laborales para actividades similares en un periodo no superior a los tres años anteriores al inicio de sus funciones.“</a:t>
            </a:r>
          </a:p>
          <a:p>
            <a:pPr marL="171450" indent="-171450">
              <a:buFont typeface="Arial" panose="020B0604020202020204" pitchFamily="34" charset="0"/>
              <a:buChar char="•"/>
            </a:pPr>
            <a:r>
              <a:rPr lang="es-MX" sz="1100" dirty="0">
                <a:solidFill>
                  <a:schemeClr val="tx1"/>
                </a:solidFill>
              </a:rPr>
              <a:t>Se explicita  que la entidad empleadora será siempre responsable del funcionamiento del Departamento de Prevención de Riesgos y del cumplimiento de las obligaciones que le impone la ley y este reglamento, debiendo proporcionar todos los medios y el personal necesario para dar cumplimiento a sus funciones y desarrollar las actividades programadas por dicho Departamento</a:t>
            </a:r>
            <a:r>
              <a:rPr lang="es-MX" sz="1100" dirty="0" smtClean="0">
                <a:solidFill>
                  <a:schemeClr val="tx1"/>
                </a:solidFill>
              </a:rPr>
              <a:t>.</a:t>
            </a:r>
            <a:endParaRPr lang="es-MX" sz="1100" dirty="0">
              <a:solidFill>
                <a:schemeClr val="tx1"/>
              </a:solidFill>
            </a:endParaRPr>
          </a:p>
        </p:txBody>
      </p:sp>
      <p:sp>
        <p:nvSpPr>
          <p:cNvPr id="7" name="Rectángulo: esquinas redondeadas 6">
            <a:extLst>
              <a:ext uri="{FF2B5EF4-FFF2-40B4-BE49-F238E27FC236}">
                <a16:creationId xmlns:a16="http://schemas.microsoft.com/office/drawing/2014/main" id="{8FAF75B0-74FB-B924-8E88-D942BAAA0CD5}"/>
              </a:ext>
            </a:extLst>
          </p:cNvPr>
          <p:cNvSpPr/>
          <p:nvPr/>
        </p:nvSpPr>
        <p:spPr>
          <a:xfrm>
            <a:off x="1116683" y="5294037"/>
            <a:ext cx="10657184" cy="1502132"/>
          </a:xfrm>
          <a:prstGeom prst="round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050" b="1" dirty="0" smtClean="0">
                <a:solidFill>
                  <a:schemeClr val="tx1"/>
                </a:solidFill>
              </a:rPr>
              <a:t>ENCARGADO DE PREVENCION DE RIESGOS LABORALES / DELEGADO DE SST / NUEVO </a:t>
            </a:r>
            <a:endParaRPr lang="es-MX" sz="1050" b="1" dirty="0">
              <a:solidFill>
                <a:schemeClr val="tx1"/>
              </a:solidFill>
            </a:endParaRPr>
          </a:p>
          <a:p>
            <a:pPr marL="171450" indent="-171450">
              <a:buFont typeface="Arial" panose="020B0604020202020204" pitchFamily="34" charset="0"/>
              <a:buChar char="•"/>
            </a:pPr>
            <a:r>
              <a:rPr lang="es-MX" sz="1200" dirty="0">
                <a:solidFill>
                  <a:schemeClr val="tx1"/>
                </a:solidFill>
              </a:rPr>
              <a:t>Encargado de Prevención de Riesgos : Los representantes legales de las entidades empleadoras de hasta cien personas trabajadoras deberán solicitar a su respectivo organismo administrador de la ley N° 16.744, que los capaciten personalmente o a quienes estos designen en materias de gestión de riesgos, considerando los contenidos mínimos que instruya la Superintendencia de Seguridad Social.  </a:t>
            </a:r>
          </a:p>
          <a:p>
            <a:pPr marL="171450" indent="-171450">
              <a:buFont typeface="Arial" panose="020B0604020202020204" pitchFamily="34" charset="0"/>
              <a:buChar char="•"/>
            </a:pPr>
            <a:r>
              <a:rPr lang="es-MX" sz="1200" dirty="0">
                <a:solidFill>
                  <a:schemeClr val="tx1"/>
                </a:solidFill>
              </a:rPr>
              <a:t>Delegado de Prevención de Riesgos: En empresas de 10 a 25 personas donde no funciona un CPHS., durará 2 años en funciones y se elige mediante una asamblea por las personas que trabajen</a:t>
            </a:r>
            <a:r>
              <a:rPr lang="es-MX" sz="1200" dirty="0" smtClean="0">
                <a:solidFill>
                  <a:schemeClr val="tx1"/>
                </a:solidFill>
              </a:rPr>
              <a:t>.</a:t>
            </a:r>
            <a:endParaRPr lang="es-MX" sz="1050" dirty="0">
              <a:solidFill>
                <a:schemeClr val="tx1"/>
              </a:solidFill>
            </a:endParaRPr>
          </a:p>
          <a:p>
            <a:endParaRPr lang="es-CL" sz="1050" dirty="0">
              <a:solidFill>
                <a:schemeClr val="tx1"/>
              </a:solidFill>
            </a:endParaRPr>
          </a:p>
        </p:txBody>
      </p:sp>
      <p:sp>
        <p:nvSpPr>
          <p:cNvPr id="8" name="Rectángulo: esquinas redondeadas 7">
            <a:extLst>
              <a:ext uri="{FF2B5EF4-FFF2-40B4-BE49-F238E27FC236}">
                <a16:creationId xmlns:a16="http://schemas.microsoft.com/office/drawing/2014/main" id="{F3492978-C02D-E528-4A9E-5C99DE12E51F}"/>
              </a:ext>
            </a:extLst>
          </p:cNvPr>
          <p:cNvSpPr/>
          <p:nvPr/>
        </p:nvSpPr>
        <p:spPr>
          <a:xfrm>
            <a:off x="1127278" y="5151301"/>
            <a:ext cx="10801200" cy="1656604"/>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100" dirty="0">
                <a:solidFill>
                  <a:schemeClr val="tx1"/>
                </a:solidFill>
              </a:rPr>
              <a:t>             </a:t>
            </a:r>
          </a:p>
          <a:p>
            <a:r>
              <a:rPr lang="es-MX" sz="1100" b="1" dirty="0" smtClean="0">
                <a:solidFill>
                  <a:schemeClr val="tx1"/>
                </a:solidFill>
              </a:rPr>
              <a:t>MAPA </a:t>
            </a:r>
            <a:r>
              <a:rPr lang="es-MX" sz="1100" b="1" dirty="0">
                <a:solidFill>
                  <a:schemeClr val="tx1"/>
                </a:solidFill>
              </a:rPr>
              <a:t>DE RIESGO </a:t>
            </a:r>
            <a:r>
              <a:rPr lang="es-MX" sz="1100" b="1" dirty="0" smtClean="0">
                <a:solidFill>
                  <a:schemeClr val="tx1"/>
                </a:solidFill>
              </a:rPr>
              <a:t>/ NUEVO</a:t>
            </a:r>
            <a:endParaRPr lang="es-MX" sz="1100" b="1" dirty="0">
              <a:solidFill>
                <a:schemeClr val="tx1"/>
              </a:solidFill>
            </a:endParaRPr>
          </a:p>
          <a:p>
            <a:r>
              <a:rPr lang="es-MX" sz="1100" dirty="0">
                <a:solidFill>
                  <a:schemeClr val="tx1"/>
                </a:solidFill>
              </a:rPr>
              <a:t>Exigibilidad, contenido y visibilidad de los mapas. Sin perjuicio de lo dispuesto en  el artículo 15 de este </a:t>
            </a:r>
            <a:r>
              <a:rPr lang="es-MX" sz="1100" dirty="0" smtClean="0">
                <a:solidFill>
                  <a:schemeClr val="tx1"/>
                </a:solidFill>
              </a:rPr>
              <a:t>reglamento(OIRL), </a:t>
            </a:r>
            <a:r>
              <a:rPr lang="es-MX" sz="1100" dirty="0">
                <a:solidFill>
                  <a:schemeClr val="tx1"/>
                </a:solidFill>
              </a:rPr>
              <a:t>las entidades empleadoras deberán mantener en sus dependencias mapas de riesgos que permitan localizar y visualizar los principales riesgos a los que están  expuestos las personas trabajadoras. Estos mapas deberán considerar como mínimo: </a:t>
            </a:r>
          </a:p>
          <a:p>
            <a:r>
              <a:rPr lang="es-MX" sz="1100" dirty="0">
                <a:solidFill>
                  <a:schemeClr val="tx1"/>
                </a:solidFill>
              </a:rPr>
              <a:t>1. Un dibujo o esquema del lugar de trabajo.</a:t>
            </a:r>
          </a:p>
          <a:p>
            <a:r>
              <a:rPr lang="es-MX" sz="1100" dirty="0">
                <a:solidFill>
                  <a:schemeClr val="tx1"/>
                </a:solidFill>
              </a:rPr>
              <a:t>2. Indicar, a través de símbolos, los principales riesgos existentes en el lugar de trabajo  conforme sean determinados en la matriz de identificación de peligros y evaluación de riesgos. La  actualización de los mapas de riesgos deberá efectuarse cada vez que cambie la referida matriz. </a:t>
            </a:r>
          </a:p>
          <a:p>
            <a:r>
              <a:rPr lang="es-MX" sz="1100" dirty="0">
                <a:solidFill>
                  <a:schemeClr val="tx1"/>
                </a:solidFill>
              </a:rPr>
              <a:t>Los mapas de riesgos deberán estar disponibles para las personas trabajadoras en sitios visibles de cada lugar de trabajo.</a:t>
            </a:r>
          </a:p>
          <a:p>
            <a:r>
              <a:rPr lang="es-MX" sz="1100" dirty="0">
                <a:solidFill>
                  <a:schemeClr val="tx1"/>
                </a:solidFill>
              </a:rPr>
              <a:t>La metodología para la elaboración de los mapas de riesgos se regirá por una guía que al efecto dicte el Ministerio del Trabajo y Previsión Social mediante una resolución</a:t>
            </a:r>
            <a:r>
              <a:rPr lang="es-MX" sz="1100" dirty="0" smtClean="0">
                <a:solidFill>
                  <a:schemeClr val="tx1"/>
                </a:solidFill>
              </a:rPr>
              <a:t>.</a:t>
            </a:r>
            <a:endParaRPr lang="es-MX" sz="1100" dirty="0">
              <a:solidFill>
                <a:schemeClr val="tx1"/>
              </a:solidFill>
            </a:endParaRPr>
          </a:p>
          <a:p>
            <a:endParaRPr lang="es-CL" sz="1100" dirty="0">
              <a:solidFill>
                <a:schemeClr val="tx1"/>
              </a:solidFill>
            </a:endParaRPr>
          </a:p>
        </p:txBody>
      </p:sp>
      <p:sp>
        <p:nvSpPr>
          <p:cNvPr id="9" name="Rectángulo: esquinas redondeadas 8">
            <a:extLst>
              <a:ext uri="{FF2B5EF4-FFF2-40B4-BE49-F238E27FC236}">
                <a16:creationId xmlns:a16="http://schemas.microsoft.com/office/drawing/2014/main" id="{60CFB18F-6BDF-20E9-398B-D213F76D5B62}"/>
              </a:ext>
            </a:extLst>
          </p:cNvPr>
          <p:cNvSpPr/>
          <p:nvPr/>
        </p:nvSpPr>
        <p:spPr>
          <a:xfrm>
            <a:off x="1235290" y="5165877"/>
            <a:ext cx="10585176" cy="1658085"/>
          </a:xfrm>
          <a:prstGeom prst="roundRect">
            <a:avLst/>
          </a:prstGeom>
          <a:solidFill>
            <a:srgbClr val="F5F8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1200" b="1" dirty="0" smtClean="0">
                <a:solidFill>
                  <a:schemeClr val="tx1"/>
                </a:solidFill>
              </a:rPr>
              <a:t>RIHS / NUEVO</a:t>
            </a:r>
            <a:endParaRPr lang="es-MX" sz="1200" dirty="0">
              <a:solidFill>
                <a:schemeClr val="tx1"/>
              </a:solidFill>
            </a:endParaRPr>
          </a:p>
          <a:p>
            <a:pPr marL="171450" indent="-171450">
              <a:buFont typeface="Arial" panose="020B0604020202020204" pitchFamily="34" charset="0"/>
              <a:buChar char="•"/>
            </a:pPr>
            <a:r>
              <a:rPr lang="es-MX" sz="1200" dirty="0" smtClean="0">
                <a:solidFill>
                  <a:schemeClr val="tx1"/>
                </a:solidFill>
              </a:rPr>
              <a:t>Se establecen plazos y “actores” de la estructura organizativa de SST para la aprobación </a:t>
            </a:r>
            <a:r>
              <a:rPr lang="es-MX" sz="1200" dirty="0">
                <a:solidFill>
                  <a:schemeClr val="tx1"/>
                </a:solidFill>
              </a:rPr>
              <a:t>del </a:t>
            </a:r>
            <a:r>
              <a:rPr lang="es-MX" sz="1200" dirty="0" smtClean="0">
                <a:solidFill>
                  <a:schemeClr val="tx1"/>
                </a:solidFill>
              </a:rPr>
              <a:t>Reglamento.</a:t>
            </a:r>
            <a:endParaRPr lang="es-MX" sz="1200" dirty="0">
              <a:solidFill>
                <a:schemeClr val="tx1"/>
              </a:solidFill>
            </a:endParaRPr>
          </a:p>
          <a:p>
            <a:pPr marL="171450" indent="-171450">
              <a:buFont typeface="Arial" panose="020B0604020202020204" pitchFamily="34" charset="0"/>
              <a:buChar char="•"/>
            </a:pPr>
            <a:r>
              <a:rPr lang="es-MX" sz="1200" dirty="0">
                <a:solidFill>
                  <a:schemeClr val="tx1"/>
                </a:solidFill>
              </a:rPr>
              <a:t>Se clarifican de mejor manera los contenidos del capítulo de disposiciones generales</a:t>
            </a:r>
            <a:r>
              <a:rPr lang="es-MX" sz="1200" dirty="0" smtClean="0">
                <a:solidFill>
                  <a:schemeClr val="tx1"/>
                </a:solidFill>
              </a:rPr>
              <a:t>. (Disposiciones y/o procedimientos derivados de las ultimas normativas de SST (Violencia y Acoso, GRDE, entre otros).</a:t>
            </a:r>
            <a:endParaRPr lang="es-MX" sz="1200" dirty="0">
              <a:solidFill>
                <a:schemeClr val="tx1"/>
              </a:solidFill>
            </a:endParaRPr>
          </a:p>
          <a:p>
            <a:pPr marL="171450" indent="-171450">
              <a:buFont typeface="Arial" panose="020B0604020202020204" pitchFamily="34" charset="0"/>
              <a:buChar char="•"/>
            </a:pPr>
            <a:r>
              <a:rPr lang="es-MX" sz="1200" dirty="0">
                <a:solidFill>
                  <a:schemeClr val="tx1"/>
                </a:solidFill>
              </a:rPr>
              <a:t>Nuevo listado de </a:t>
            </a:r>
            <a:r>
              <a:rPr lang="es-MX" sz="1200" dirty="0" smtClean="0">
                <a:solidFill>
                  <a:schemeClr val="tx1"/>
                </a:solidFill>
              </a:rPr>
              <a:t>obligaciones (10) para las personas trabajadoras, sumando disposiciones de normas del tránsito, cumplimiento política alcohol y drogas, actuar frente a riesgos grave e inminente</a:t>
            </a:r>
          </a:p>
          <a:p>
            <a:pPr marL="171450" indent="-171450">
              <a:buFont typeface="Arial" panose="020B0604020202020204" pitchFamily="34" charset="0"/>
              <a:buChar char="•"/>
            </a:pPr>
            <a:r>
              <a:rPr lang="es-MX" sz="1200" dirty="0" smtClean="0">
                <a:solidFill>
                  <a:schemeClr val="tx1"/>
                </a:solidFill>
              </a:rPr>
              <a:t>En prohibiciones se incorpora el consumo de alcohol y de drogas, estupefacientes o sustancias sicotrópicas ilícitas o la ejecución de las labores bajo los efectos del alcohol o drogas</a:t>
            </a:r>
            <a:r>
              <a:rPr lang="es-MX" sz="1050" dirty="0" smtClean="0">
                <a:solidFill>
                  <a:schemeClr val="tx1"/>
                </a:solidFill>
              </a:rPr>
              <a:t>.</a:t>
            </a:r>
            <a:endParaRPr lang="es-CL" sz="1050" dirty="0">
              <a:solidFill>
                <a:schemeClr val="tx1"/>
              </a:solidFill>
            </a:endParaRPr>
          </a:p>
        </p:txBody>
      </p:sp>
      <p:sp>
        <p:nvSpPr>
          <p:cNvPr id="30" name="Elipse 29">
            <a:extLst>
              <a:ext uri="{FF2B5EF4-FFF2-40B4-BE49-F238E27FC236}">
                <a16:creationId xmlns:a16="http://schemas.microsoft.com/office/drawing/2014/main" id="{FF353E29-F79D-0F7B-2154-EE5210E8C01F}"/>
              </a:ext>
            </a:extLst>
          </p:cNvPr>
          <p:cNvSpPr/>
          <p:nvPr/>
        </p:nvSpPr>
        <p:spPr>
          <a:xfrm>
            <a:off x="609765" y="459119"/>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3600" dirty="0">
                <a:latin typeface="Arial" panose="020B0604020202020204" pitchFamily="34" charset="0"/>
                <a:cs typeface="Arial" panose="020B0604020202020204" pitchFamily="34" charset="0"/>
              </a:rPr>
              <a:t>2</a:t>
            </a:r>
            <a:endParaRPr lang="es-C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0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Elipse 29">
            <a:extLst>
              <a:ext uri="{FF2B5EF4-FFF2-40B4-BE49-F238E27FC236}">
                <a16:creationId xmlns:a16="http://schemas.microsoft.com/office/drawing/2014/main" id="{FF353E29-F79D-0F7B-2154-EE5210E8C01F}"/>
              </a:ext>
            </a:extLst>
          </p:cNvPr>
          <p:cNvSpPr/>
          <p:nvPr/>
        </p:nvSpPr>
        <p:spPr>
          <a:xfrm>
            <a:off x="609765" y="459119"/>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3600" dirty="0">
                <a:latin typeface="Arial" panose="020B0604020202020204" pitchFamily="34" charset="0"/>
                <a:cs typeface="Arial" panose="020B0604020202020204" pitchFamily="34" charset="0"/>
              </a:rPr>
              <a:t>2</a:t>
            </a:r>
            <a:endParaRPr lang="es-CL" sz="3600" dirty="0">
              <a:latin typeface="Arial" panose="020B0604020202020204" pitchFamily="34" charset="0"/>
              <a:cs typeface="Arial" panose="020B0604020202020204" pitchFamily="34"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3963829764"/>
              </p:ext>
            </p:extLst>
          </p:nvPr>
        </p:nvGraphicFramePr>
        <p:xfrm>
          <a:off x="609765" y="1556792"/>
          <a:ext cx="5422900" cy="2794000"/>
        </p:xfrm>
        <a:graphic>
          <a:graphicData uri="http://schemas.openxmlformats.org/presentationml/2006/ole">
            <mc:AlternateContent xmlns:mc="http://schemas.openxmlformats.org/markup-compatibility/2006">
              <mc:Choice xmlns:v="urn:schemas-microsoft-com:vml" Requires="v">
                <p:oleObj spid="_x0000_s1040" name="Hoja de cálculo" r:id="rId4" imgW="5422875" imgH="2793941" progId="Excel.Sheet.12">
                  <p:embed/>
                </p:oleObj>
              </mc:Choice>
              <mc:Fallback>
                <p:oleObj name="Hoja de cálculo" r:id="rId4" imgW="5422875" imgH="2793941" progId="Excel.Sheet.12">
                  <p:embed/>
                  <p:pic>
                    <p:nvPicPr>
                      <p:cNvPr id="0" name=""/>
                      <p:cNvPicPr/>
                      <p:nvPr/>
                    </p:nvPicPr>
                    <p:blipFill>
                      <a:blip r:embed="rId5"/>
                      <a:stretch>
                        <a:fillRect/>
                      </a:stretch>
                    </p:blipFill>
                    <p:spPr>
                      <a:xfrm>
                        <a:off x="609765" y="1556792"/>
                        <a:ext cx="5422900" cy="2794000"/>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750464035"/>
              </p:ext>
            </p:extLst>
          </p:nvPr>
        </p:nvGraphicFramePr>
        <p:xfrm>
          <a:off x="6744072" y="1628800"/>
          <a:ext cx="4044950" cy="2051050"/>
        </p:xfrm>
        <a:graphic>
          <a:graphicData uri="http://schemas.openxmlformats.org/presentationml/2006/ole">
            <mc:AlternateContent xmlns:mc="http://schemas.openxmlformats.org/markup-compatibility/2006">
              <mc:Choice xmlns:v="urn:schemas-microsoft-com:vml" Requires="v">
                <p:oleObj spid="_x0000_s1041" name="Hoja de cálculo" r:id="rId6" imgW="4045061" imgH="2051057" progId="Excel.Sheet.12">
                  <p:embed/>
                </p:oleObj>
              </mc:Choice>
              <mc:Fallback>
                <p:oleObj name="Hoja de cálculo" r:id="rId6" imgW="4045061" imgH="2051057" progId="Excel.Sheet.12">
                  <p:embed/>
                  <p:pic>
                    <p:nvPicPr>
                      <p:cNvPr id="0" name=""/>
                      <p:cNvPicPr/>
                      <p:nvPr/>
                    </p:nvPicPr>
                    <p:blipFill>
                      <a:blip r:embed="rId7"/>
                      <a:stretch>
                        <a:fillRect/>
                      </a:stretch>
                    </p:blipFill>
                    <p:spPr>
                      <a:xfrm>
                        <a:off x="6744072" y="1628800"/>
                        <a:ext cx="4044950" cy="2051050"/>
                      </a:xfrm>
                      <a:prstGeom prst="rect">
                        <a:avLst/>
                      </a:prstGeom>
                    </p:spPr>
                  </p:pic>
                </p:oleObj>
              </mc:Fallback>
            </mc:AlternateContent>
          </a:graphicData>
        </a:graphic>
      </p:graphicFrame>
      <p:sp>
        <p:nvSpPr>
          <p:cNvPr id="11" name="CuadroTexto 10"/>
          <p:cNvSpPr txBox="1"/>
          <p:nvPr/>
        </p:nvSpPr>
        <p:spPr>
          <a:xfrm>
            <a:off x="1415480" y="519806"/>
            <a:ext cx="5112568" cy="369332"/>
          </a:xfrm>
          <a:prstGeom prst="rect">
            <a:avLst/>
          </a:prstGeom>
          <a:noFill/>
        </p:spPr>
        <p:txBody>
          <a:bodyPr wrap="square" rtlCol="0">
            <a:spAutoFit/>
          </a:bodyPr>
          <a:lstStyle/>
          <a:p>
            <a:r>
              <a:rPr lang="es-MX" dirty="0" smtClean="0"/>
              <a:t>Depto. Prevención de Riesgos</a:t>
            </a:r>
            <a:endParaRPr lang="es-CL" dirty="0"/>
          </a:p>
        </p:txBody>
      </p:sp>
      <p:sp>
        <p:nvSpPr>
          <p:cNvPr id="12" name="CuadroTexto 11"/>
          <p:cNvSpPr txBox="1"/>
          <p:nvPr/>
        </p:nvSpPr>
        <p:spPr>
          <a:xfrm>
            <a:off x="2423592" y="4941168"/>
            <a:ext cx="2736304" cy="369332"/>
          </a:xfrm>
          <a:prstGeom prst="rect">
            <a:avLst/>
          </a:prstGeom>
          <a:noFill/>
        </p:spPr>
        <p:txBody>
          <a:bodyPr wrap="square" rtlCol="0">
            <a:spAutoFit/>
          </a:bodyPr>
          <a:lstStyle/>
          <a:p>
            <a:r>
              <a:rPr lang="es-MX" dirty="0" smtClean="0"/>
              <a:t>Decreto 40</a:t>
            </a:r>
            <a:endParaRPr lang="es-CL" dirty="0"/>
          </a:p>
        </p:txBody>
      </p:sp>
      <p:sp>
        <p:nvSpPr>
          <p:cNvPr id="37" name="CuadroTexto 36"/>
          <p:cNvSpPr txBox="1"/>
          <p:nvPr/>
        </p:nvSpPr>
        <p:spPr>
          <a:xfrm>
            <a:off x="8400256" y="4166126"/>
            <a:ext cx="2736304" cy="369332"/>
          </a:xfrm>
          <a:prstGeom prst="rect">
            <a:avLst/>
          </a:prstGeom>
          <a:noFill/>
        </p:spPr>
        <p:txBody>
          <a:bodyPr wrap="square" rtlCol="0">
            <a:spAutoFit/>
          </a:bodyPr>
          <a:lstStyle/>
          <a:p>
            <a:r>
              <a:rPr lang="es-MX" dirty="0" smtClean="0"/>
              <a:t>Decreto 44</a:t>
            </a:r>
            <a:endParaRPr lang="es-CL" dirty="0"/>
          </a:p>
        </p:txBody>
      </p:sp>
    </p:spTree>
    <p:extLst>
      <p:ext uri="{BB962C8B-B14F-4D97-AF65-F5344CB8AC3E}">
        <p14:creationId xmlns:p14="http://schemas.microsoft.com/office/powerpoint/2010/main" val="49496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9552384" y="5096994"/>
            <a:ext cx="2448272" cy="1722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E6520618-6B93-2974-975C-A5CC8595EBA2}"/>
              </a:ext>
            </a:extLst>
          </p:cNvPr>
          <p:cNvSpPr txBox="1"/>
          <p:nvPr/>
        </p:nvSpPr>
        <p:spPr>
          <a:xfrm>
            <a:off x="1039206" y="512279"/>
            <a:ext cx="9865096" cy="584775"/>
          </a:xfrm>
          <a:prstGeom prst="rect">
            <a:avLst/>
          </a:prstGeom>
          <a:noFill/>
        </p:spPr>
        <p:txBody>
          <a:bodyPr wrap="square" rtlCol="0">
            <a:spAutoFit/>
          </a:bodyPr>
          <a:lstStyle/>
          <a:p>
            <a:r>
              <a:rPr lang="es-MX" sz="1600" b="1" dirty="0" smtClean="0">
                <a:solidFill>
                  <a:schemeClr val="bg1"/>
                </a:solidFill>
                <a:latin typeface="Arial" panose="020B0604020202020204" pitchFamily="34" charset="0"/>
                <a:cs typeface="Arial" panose="020B0604020202020204" pitchFamily="34" charset="0"/>
              </a:rPr>
              <a:t>VIGILANCIA / INVESTIGACIÓN / REGISTRO / </a:t>
            </a:r>
          </a:p>
          <a:p>
            <a:r>
              <a:rPr lang="es-MX" sz="1600" b="1" dirty="0" smtClean="0">
                <a:solidFill>
                  <a:schemeClr val="bg1"/>
                </a:solidFill>
                <a:latin typeface="Arial" panose="020B0604020202020204" pitchFamily="34" charset="0"/>
                <a:cs typeface="Arial" panose="020B0604020202020204" pitchFamily="34" charset="0"/>
              </a:rPr>
              <a:t>INDICADORES</a:t>
            </a:r>
            <a:endParaRPr lang="es-CL" sz="1600" b="1" dirty="0">
              <a:solidFill>
                <a:schemeClr val="bg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138E2A02-5714-BD78-59A7-AF1417DD4B09}"/>
              </a:ext>
            </a:extLst>
          </p:cNvPr>
          <p:cNvPicPr>
            <a:picLocks noChangeAspect="1"/>
          </p:cNvPicPr>
          <p:nvPr/>
        </p:nvPicPr>
        <p:blipFill rotWithShape="1">
          <a:blip r:embed="rId2"/>
          <a:srcRect l="13585" t="36750" r="4321" b="17051"/>
          <a:stretch/>
        </p:blipFill>
        <p:spPr>
          <a:xfrm>
            <a:off x="191344" y="1097054"/>
            <a:ext cx="11970741" cy="3970014"/>
          </a:xfrm>
          <a:prstGeom prst="rect">
            <a:avLst/>
          </a:prstGeom>
        </p:spPr>
      </p:pic>
      <p:sp>
        <p:nvSpPr>
          <p:cNvPr id="8" name="Elipse 7">
            <a:extLst>
              <a:ext uri="{FF2B5EF4-FFF2-40B4-BE49-F238E27FC236}">
                <a16:creationId xmlns:a16="http://schemas.microsoft.com/office/drawing/2014/main" id="{FF353E29-F79D-0F7B-2154-EE5210E8C01F}"/>
              </a:ext>
            </a:extLst>
          </p:cNvPr>
          <p:cNvSpPr/>
          <p:nvPr/>
        </p:nvSpPr>
        <p:spPr>
          <a:xfrm>
            <a:off x="187550" y="500903"/>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3</a:t>
            </a:r>
            <a:endParaRPr lang="es-CL" sz="2400" dirty="0">
              <a:latin typeface="Arial" panose="020B0604020202020204" pitchFamily="34" charset="0"/>
              <a:cs typeface="Arial" panose="020B0604020202020204" pitchFamily="34" charset="0"/>
            </a:endParaRPr>
          </a:p>
        </p:txBody>
      </p:sp>
      <p:sp>
        <p:nvSpPr>
          <p:cNvPr id="2" name="Rectángulo 1"/>
          <p:cNvSpPr/>
          <p:nvPr/>
        </p:nvSpPr>
        <p:spPr>
          <a:xfrm>
            <a:off x="187550" y="1404020"/>
            <a:ext cx="1011906" cy="728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Rectángulo redondeado 3"/>
          <p:cNvSpPr/>
          <p:nvPr/>
        </p:nvSpPr>
        <p:spPr>
          <a:xfrm>
            <a:off x="1100133" y="5504504"/>
            <a:ext cx="10356112" cy="103580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100" b="1" dirty="0" smtClean="0">
                <a:solidFill>
                  <a:schemeClr val="tx1"/>
                </a:solidFill>
              </a:rPr>
              <a:t>EN CASO DE PRESENCIA DE AGENTES DE RIESGO PARA LA SALUD Y SEGURIDAD DE LAS PERSONAS TRABAJADORAS</a:t>
            </a:r>
          </a:p>
          <a:p>
            <a:pPr algn="just"/>
            <a:r>
              <a:rPr lang="es-MX" sz="1100" dirty="0" smtClean="0">
                <a:solidFill>
                  <a:schemeClr val="tx1"/>
                </a:solidFill>
              </a:rPr>
              <a:t>La </a:t>
            </a:r>
            <a:r>
              <a:rPr lang="es-MX" sz="1100" dirty="0">
                <a:solidFill>
                  <a:schemeClr val="tx1"/>
                </a:solidFill>
              </a:rPr>
              <a:t>entidad empleadora deberá evaluar el riesgo que pueda causar una enfermedad profesional y de acuerdo a ello solicitar la activación de los respectivos programas de vigilancia ambiental y de la salud</a:t>
            </a:r>
            <a:r>
              <a:rPr lang="es-MX" sz="1100" dirty="0" smtClean="0">
                <a:solidFill>
                  <a:schemeClr val="tx1"/>
                </a:solidFill>
              </a:rPr>
              <a:t>.</a:t>
            </a:r>
          </a:p>
          <a:p>
            <a:pPr algn="just"/>
            <a:r>
              <a:rPr lang="es-MX" sz="1100" dirty="0" smtClean="0">
                <a:solidFill>
                  <a:schemeClr val="tx1"/>
                </a:solidFill>
              </a:rPr>
              <a:t>Los OAL incorporar a las entidades empleadoras a los PVA y PVS y realización de exámenes ocupacionales</a:t>
            </a:r>
          </a:p>
          <a:p>
            <a:pPr algn="just"/>
            <a:endParaRPr lang="es-CL" sz="1100" dirty="0">
              <a:solidFill>
                <a:schemeClr val="tx1"/>
              </a:solidFill>
            </a:endParaRPr>
          </a:p>
        </p:txBody>
      </p:sp>
      <p:sp>
        <p:nvSpPr>
          <p:cNvPr id="5" name="Rectángulo redondeado 4"/>
          <p:cNvSpPr/>
          <p:nvPr/>
        </p:nvSpPr>
        <p:spPr>
          <a:xfrm>
            <a:off x="1331120" y="5161595"/>
            <a:ext cx="9894138" cy="79208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s-MX" sz="1100" b="1" dirty="0" smtClean="0">
                <a:solidFill>
                  <a:schemeClr val="tx1"/>
                </a:solidFill>
              </a:rPr>
              <a:t>PRESCRIPCION DE MEDIDAS</a:t>
            </a:r>
          </a:p>
          <a:p>
            <a:pPr algn="just"/>
            <a:r>
              <a:rPr lang="es-MX" sz="1100" dirty="0" smtClean="0">
                <a:solidFill>
                  <a:schemeClr val="tx1"/>
                </a:solidFill>
              </a:rPr>
              <a:t>Emanadas de los Organismos Fiscalizadores, OAL., CPHS, Delegados</a:t>
            </a:r>
            <a:endParaRPr lang="es-CL" sz="1100" dirty="0">
              <a:solidFill>
                <a:schemeClr val="tx1"/>
              </a:solidFill>
            </a:endParaRPr>
          </a:p>
        </p:txBody>
      </p:sp>
      <p:sp>
        <p:nvSpPr>
          <p:cNvPr id="12" name="Rectángulo: esquinas redondeadas 11">
            <a:extLst>
              <a:ext uri="{FF2B5EF4-FFF2-40B4-BE49-F238E27FC236}">
                <a16:creationId xmlns:a16="http://schemas.microsoft.com/office/drawing/2014/main" id="{1D8A025E-03E2-85A7-1113-120B01313904}"/>
              </a:ext>
            </a:extLst>
          </p:cNvPr>
          <p:cNvSpPr/>
          <p:nvPr/>
        </p:nvSpPr>
        <p:spPr>
          <a:xfrm>
            <a:off x="949597" y="5176126"/>
            <a:ext cx="10657184" cy="1255122"/>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200" dirty="0">
                <a:solidFill>
                  <a:schemeClr val="tx1"/>
                </a:solidFill>
              </a:rPr>
              <a:t>             </a:t>
            </a:r>
          </a:p>
          <a:p>
            <a:r>
              <a:rPr lang="es-MX" sz="1200" dirty="0">
                <a:solidFill>
                  <a:schemeClr val="tx1"/>
                </a:solidFill>
              </a:rPr>
              <a:t> </a:t>
            </a: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r>
              <a:rPr lang="es-MX" sz="1200" b="1" dirty="0">
                <a:solidFill>
                  <a:schemeClr val="tx1"/>
                </a:solidFill>
              </a:rPr>
              <a:t>INVESTIGACIÓN DE ACCIDENTES  INCIDENTES Y SUCESOS </a:t>
            </a:r>
            <a:r>
              <a:rPr lang="es-MX" sz="1200" b="1" dirty="0" smtClean="0">
                <a:solidFill>
                  <a:schemeClr val="tx1"/>
                </a:solidFill>
              </a:rPr>
              <a:t>PELIGROSOS / NUEVO</a:t>
            </a:r>
            <a:endParaRPr lang="es-MX" sz="1200" b="1" dirty="0">
              <a:solidFill>
                <a:schemeClr val="tx1"/>
              </a:solidFill>
            </a:endParaRPr>
          </a:p>
          <a:p>
            <a:pPr algn="just"/>
            <a:r>
              <a:rPr lang="es-CL" sz="1200" dirty="0">
                <a:solidFill>
                  <a:schemeClr val="tx1"/>
                </a:solidFill>
              </a:rPr>
              <a:t>Se indica explícitamente la obligación de la entidad empleadora de investigar, </a:t>
            </a:r>
            <a:r>
              <a:rPr lang="es-CL" sz="1200" b="1" dirty="0">
                <a:solidFill>
                  <a:schemeClr val="tx1"/>
                </a:solidFill>
              </a:rPr>
              <a:t>con enfoque de género y de forma participativa</a:t>
            </a:r>
            <a:r>
              <a:rPr lang="es-CL" sz="1200" dirty="0">
                <a:solidFill>
                  <a:schemeClr val="tx1"/>
                </a:solidFill>
              </a:rPr>
              <a:t>, los accidentes de trabajo, </a:t>
            </a:r>
            <a:r>
              <a:rPr lang="es-CL" sz="1200" b="1" dirty="0">
                <a:solidFill>
                  <a:schemeClr val="tx1"/>
                </a:solidFill>
              </a:rPr>
              <a:t>incidentes peligrosos </a:t>
            </a:r>
            <a:r>
              <a:rPr lang="es-CL" sz="1200" dirty="0">
                <a:solidFill>
                  <a:schemeClr val="tx1"/>
                </a:solidFill>
              </a:rPr>
              <a:t>y enfermedades profesionales, ya sea de forma directa o a través del Depto. PRP y CPHS.</a:t>
            </a:r>
            <a:endParaRPr lang="es-CL" sz="1200" i="1" dirty="0">
              <a:solidFill>
                <a:schemeClr val="tx1"/>
              </a:solidFill>
            </a:endParaRPr>
          </a:p>
          <a:p>
            <a:pPr algn="just"/>
            <a:r>
              <a:rPr lang="es-CL" sz="1200" dirty="0">
                <a:solidFill>
                  <a:schemeClr val="tx1"/>
                </a:solidFill>
              </a:rPr>
              <a:t>La </a:t>
            </a:r>
            <a:r>
              <a:rPr lang="es-CL" sz="1200" b="1" dirty="0">
                <a:solidFill>
                  <a:schemeClr val="tx1"/>
                </a:solidFill>
              </a:rPr>
              <a:t>metodología de investigación será la que indique el OA</a:t>
            </a:r>
            <a:r>
              <a:rPr lang="es-CL" sz="1200" dirty="0">
                <a:solidFill>
                  <a:schemeClr val="tx1"/>
                </a:solidFill>
              </a:rPr>
              <a:t>, según las instrucciones que imparta la Superintendencia de Seguridad Social. (</a:t>
            </a:r>
            <a:r>
              <a:rPr lang="es-CL" sz="1200" b="1" dirty="0">
                <a:solidFill>
                  <a:schemeClr val="tx1"/>
                </a:solidFill>
              </a:rPr>
              <a:t>actualmente el árbol de causas</a:t>
            </a:r>
            <a:r>
              <a:rPr lang="es-CL" sz="1200" dirty="0">
                <a:solidFill>
                  <a:schemeClr val="tx1"/>
                </a:solidFill>
              </a:rPr>
              <a:t>)</a:t>
            </a:r>
          </a:p>
          <a:p>
            <a:pPr marL="171450" indent="-171450">
              <a:buFont typeface="Arial" panose="020B0604020202020204" pitchFamily="34" charset="0"/>
              <a:buChar char="•"/>
            </a:pPr>
            <a:endParaRPr lang="es-MX" sz="1200" dirty="0">
              <a:solidFill>
                <a:schemeClr val="tx1"/>
              </a:solidFill>
            </a:endParaRPr>
          </a:p>
          <a:p>
            <a:pPr marL="171450" indent="-171450">
              <a:buFont typeface="Arial" panose="020B0604020202020204" pitchFamily="34" charset="0"/>
              <a:buChar char="•"/>
            </a:pPr>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endParaRPr lang="es-MX" sz="1200" b="1" dirty="0">
              <a:solidFill>
                <a:schemeClr val="tx1"/>
              </a:solidFill>
            </a:endParaRPr>
          </a:p>
          <a:p>
            <a:r>
              <a:rPr lang="es-MX" sz="1200" b="1" dirty="0">
                <a:solidFill>
                  <a:schemeClr val="tx1"/>
                </a:solidFill>
              </a:rPr>
              <a:t> </a:t>
            </a: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MX" sz="1200" dirty="0">
              <a:solidFill>
                <a:schemeClr val="tx1"/>
              </a:solidFill>
            </a:endParaRPr>
          </a:p>
          <a:p>
            <a:endParaRPr lang="es-CL" sz="1200" dirty="0">
              <a:solidFill>
                <a:schemeClr val="tx1"/>
              </a:solidFill>
            </a:endParaRPr>
          </a:p>
        </p:txBody>
      </p:sp>
      <p:sp>
        <p:nvSpPr>
          <p:cNvPr id="15" name="Rectángulo: esquinas redondeadas 14">
            <a:extLst>
              <a:ext uri="{FF2B5EF4-FFF2-40B4-BE49-F238E27FC236}">
                <a16:creationId xmlns:a16="http://schemas.microsoft.com/office/drawing/2014/main" id="{2C8DB507-882F-1453-D4F9-3C4E110FDAC7}"/>
              </a:ext>
            </a:extLst>
          </p:cNvPr>
          <p:cNvSpPr/>
          <p:nvPr/>
        </p:nvSpPr>
        <p:spPr>
          <a:xfrm>
            <a:off x="949597" y="4756114"/>
            <a:ext cx="10657184" cy="182071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050" dirty="0">
                <a:solidFill>
                  <a:schemeClr val="tx1"/>
                </a:solidFill>
              </a:rPr>
              <a:t>             </a:t>
            </a:r>
          </a:p>
          <a:p>
            <a:r>
              <a:rPr lang="es-MX" sz="1050" dirty="0">
                <a:solidFill>
                  <a:schemeClr val="tx1"/>
                </a:solidFill>
              </a:rPr>
              <a:t> </a:t>
            </a: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pPr algn="just"/>
            <a:r>
              <a:rPr lang="es-CL" sz="1050" b="1" dirty="0" smtClean="0">
                <a:solidFill>
                  <a:schemeClr val="tx1"/>
                </a:solidFill>
              </a:rPr>
              <a:t>REGISTRO / NUEVO</a:t>
            </a:r>
            <a:endParaRPr lang="es-CL" sz="1050" b="1" dirty="0">
              <a:solidFill>
                <a:schemeClr val="tx1"/>
              </a:solidFill>
            </a:endParaRPr>
          </a:p>
          <a:p>
            <a:pPr algn="just"/>
            <a:r>
              <a:rPr lang="es-CL" sz="1050" dirty="0">
                <a:solidFill>
                  <a:schemeClr val="tx1"/>
                </a:solidFill>
              </a:rPr>
              <a:t>Se obliga a la entidad empleadora a registrar y respaldar toda la gestión preventiva y a mantenerla preferentemente de manera electrónica, para efectos de fiscalización, sea la autoridad o el OA.</a:t>
            </a:r>
          </a:p>
          <a:p>
            <a:pPr algn="just"/>
            <a:r>
              <a:rPr lang="es-CL" sz="1050" b="1" dirty="0">
                <a:solidFill>
                  <a:schemeClr val="tx1"/>
                </a:solidFill>
              </a:rPr>
              <a:t>El OA deberá poner un sistema de registro de la información con instrucciones que emanen de la SUSESO.</a:t>
            </a:r>
            <a:endParaRPr lang="es-CL" sz="1050" i="1" dirty="0">
              <a:solidFill>
                <a:schemeClr val="tx1"/>
              </a:solidFill>
            </a:endParaRPr>
          </a:p>
          <a:p>
            <a:pPr algn="just"/>
            <a:r>
              <a:rPr lang="es-CL" sz="1050" dirty="0">
                <a:solidFill>
                  <a:schemeClr val="tx1"/>
                </a:solidFill>
              </a:rPr>
              <a:t>Los registros deben ser: </a:t>
            </a:r>
          </a:p>
          <a:p>
            <a:pPr marL="342900" indent="-342900" algn="just">
              <a:buFont typeface="+mj-lt"/>
              <a:buAutoNum type="arabicPeriod"/>
            </a:pPr>
            <a:r>
              <a:rPr lang="es-CL" sz="1050" b="1" dirty="0">
                <a:solidFill>
                  <a:schemeClr val="tx1"/>
                </a:solidFill>
              </a:rPr>
              <a:t>Registro de todos los incidentes o sucesos peligrosos </a:t>
            </a:r>
            <a:r>
              <a:rPr lang="es-CL" sz="1050" dirty="0">
                <a:solidFill>
                  <a:schemeClr val="tx1"/>
                </a:solidFill>
              </a:rPr>
              <a:t>que ocurran en los lugares de trabajo</a:t>
            </a:r>
          </a:p>
          <a:p>
            <a:pPr marL="342900" indent="-342900" algn="just">
              <a:buFont typeface="+mj-lt"/>
              <a:buAutoNum type="arabicPeriod"/>
            </a:pPr>
            <a:r>
              <a:rPr lang="es-CL" sz="1050" dirty="0">
                <a:solidFill>
                  <a:schemeClr val="tx1"/>
                </a:solidFill>
              </a:rPr>
              <a:t>Registro de todos los accidentes del trabajo, de trayecto y enfermedades profesionales.</a:t>
            </a:r>
          </a:p>
          <a:p>
            <a:pPr marL="342900" indent="-342900" algn="just">
              <a:buFont typeface="+mj-lt"/>
              <a:buAutoNum type="arabicPeriod"/>
            </a:pPr>
            <a:r>
              <a:rPr lang="es-CL" sz="1050" dirty="0">
                <a:solidFill>
                  <a:schemeClr val="tx1"/>
                </a:solidFill>
              </a:rPr>
              <a:t>Registro actualizado de las personas trabajadoras en vigilancia de la salud en el respectivo OA .</a:t>
            </a:r>
          </a:p>
          <a:p>
            <a:pPr algn="just"/>
            <a:r>
              <a:rPr lang="es-CL" sz="1050" dirty="0">
                <a:solidFill>
                  <a:schemeClr val="tx1"/>
                </a:solidFill>
              </a:rPr>
              <a:t>La información debe ser detallada, manteniendo el resguardo de información sensible y disgregada por sexo .</a:t>
            </a: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endParaRPr lang="es-MX" sz="1050" b="1" dirty="0">
              <a:solidFill>
                <a:schemeClr val="tx1"/>
              </a:solidFill>
            </a:endParaRPr>
          </a:p>
          <a:p>
            <a:r>
              <a:rPr lang="es-MX" sz="1050" b="1" dirty="0">
                <a:solidFill>
                  <a:schemeClr val="tx1"/>
                </a:solidFill>
              </a:rPr>
              <a:t> </a:t>
            </a: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MX" sz="1050" dirty="0">
              <a:solidFill>
                <a:schemeClr val="tx1"/>
              </a:solidFill>
            </a:endParaRPr>
          </a:p>
          <a:p>
            <a:endParaRPr lang="es-CL" sz="1050" dirty="0">
              <a:solidFill>
                <a:schemeClr val="tx1"/>
              </a:solidFill>
            </a:endParaRPr>
          </a:p>
        </p:txBody>
      </p:sp>
      <p:sp>
        <p:nvSpPr>
          <p:cNvPr id="16" name="Rectángulo: esquinas redondeadas 15">
            <a:extLst>
              <a:ext uri="{FF2B5EF4-FFF2-40B4-BE49-F238E27FC236}">
                <a16:creationId xmlns:a16="http://schemas.microsoft.com/office/drawing/2014/main" id="{5994B79D-C6D9-6C54-FA2C-FD17C452CA7A}"/>
              </a:ext>
            </a:extLst>
          </p:cNvPr>
          <p:cNvSpPr/>
          <p:nvPr/>
        </p:nvSpPr>
        <p:spPr>
          <a:xfrm>
            <a:off x="949597" y="4652314"/>
            <a:ext cx="10657184" cy="1887992"/>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1100" dirty="0">
                <a:solidFill>
                  <a:schemeClr val="tx1"/>
                </a:solidFill>
              </a:rPr>
              <a:t>             </a:t>
            </a:r>
          </a:p>
          <a:p>
            <a:r>
              <a:rPr lang="es-MX" sz="1100" dirty="0">
                <a:solidFill>
                  <a:schemeClr val="tx1"/>
                </a:solidFill>
              </a:rPr>
              <a:t> </a:t>
            </a:r>
          </a:p>
          <a:p>
            <a:endParaRPr lang="es-MX" sz="1100" dirty="0">
              <a:solidFill>
                <a:schemeClr val="tx1"/>
              </a:solidFill>
            </a:endParaRPr>
          </a:p>
          <a:p>
            <a:endParaRPr lang="es-MX" sz="1100" dirty="0">
              <a:solidFill>
                <a:schemeClr val="tx1"/>
              </a:solidFill>
            </a:endParaRPr>
          </a:p>
          <a:p>
            <a:endParaRPr lang="es-MX" sz="1100" dirty="0">
              <a:solidFill>
                <a:schemeClr val="tx1"/>
              </a:solidFill>
            </a:endParaRPr>
          </a:p>
          <a:p>
            <a:endParaRPr lang="es-MX" sz="1100" dirty="0">
              <a:solidFill>
                <a:schemeClr val="tx1"/>
              </a:solidFill>
            </a:endParaRPr>
          </a:p>
          <a:p>
            <a:pPr algn="just"/>
            <a:r>
              <a:rPr lang="es-CL" sz="1100" b="1" dirty="0" smtClean="0">
                <a:solidFill>
                  <a:schemeClr val="tx1"/>
                </a:solidFill>
              </a:rPr>
              <a:t>INDICADORES </a:t>
            </a:r>
            <a:r>
              <a:rPr lang="es-CL" sz="1100" b="1" dirty="0" smtClean="0">
                <a:solidFill>
                  <a:schemeClr val="tx1"/>
                </a:solidFill>
              </a:rPr>
              <a:t>/ NUEVO</a:t>
            </a:r>
            <a:endParaRPr lang="es-CL" sz="1100" b="1" dirty="0">
              <a:solidFill>
                <a:schemeClr val="tx1"/>
              </a:solidFill>
            </a:endParaRPr>
          </a:p>
          <a:p>
            <a:pPr algn="just"/>
            <a:r>
              <a:rPr lang="es-CL" sz="1100" dirty="0">
                <a:solidFill>
                  <a:schemeClr val="tx1"/>
                </a:solidFill>
              </a:rPr>
              <a:t>.</a:t>
            </a:r>
            <a:r>
              <a:rPr lang="es-CL" sz="1100" dirty="0"/>
              <a:t> </a:t>
            </a:r>
            <a:r>
              <a:rPr lang="es-CL" sz="1100" dirty="0">
                <a:solidFill>
                  <a:schemeClr val="tx1"/>
                </a:solidFill>
              </a:rPr>
              <a:t>Complementando a la obligación de llevar estadísticas completas, indicadas en el antiguo decreto:</a:t>
            </a:r>
          </a:p>
          <a:p>
            <a:pPr marL="285750" indent="-285750" algn="just">
              <a:buFont typeface="Arial" panose="020B0604020202020204" pitchFamily="34" charset="0"/>
              <a:buChar char="•"/>
            </a:pPr>
            <a:r>
              <a:rPr lang="es-CL" sz="1100" dirty="0">
                <a:solidFill>
                  <a:schemeClr val="tx1"/>
                </a:solidFill>
              </a:rPr>
              <a:t>Tasa mensual de frecuencia </a:t>
            </a:r>
          </a:p>
          <a:p>
            <a:pPr marL="285750" indent="-285750" algn="just">
              <a:buFont typeface="Arial" panose="020B0604020202020204" pitchFamily="34" charset="0"/>
              <a:buChar char="•"/>
            </a:pPr>
            <a:r>
              <a:rPr lang="es-CL" sz="1100" dirty="0">
                <a:solidFill>
                  <a:schemeClr val="tx1"/>
                </a:solidFill>
              </a:rPr>
              <a:t>Tasa semestral de gravedad</a:t>
            </a:r>
          </a:p>
          <a:p>
            <a:pPr algn="just"/>
            <a:r>
              <a:rPr lang="es-CL" sz="1100" b="1" dirty="0">
                <a:solidFill>
                  <a:schemeClr val="tx1"/>
                </a:solidFill>
              </a:rPr>
              <a:t>Se indica que se debe registrar la:</a:t>
            </a:r>
            <a:endParaRPr lang="es-CL" sz="1100" dirty="0">
              <a:solidFill>
                <a:schemeClr val="tx1"/>
              </a:solidFill>
            </a:endParaRPr>
          </a:p>
          <a:p>
            <a:pPr marL="285750" indent="-285750" algn="just">
              <a:buFont typeface="Arial" panose="020B0604020202020204" pitchFamily="34" charset="0"/>
              <a:buChar char="•"/>
            </a:pPr>
            <a:r>
              <a:rPr lang="es-CL" sz="1100" b="1" dirty="0">
                <a:solidFill>
                  <a:schemeClr val="tx1"/>
                </a:solidFill>
              </a:rPr>
              <a:t>Tasa de accidentabilidad</a:t>
            </a:r>
            <a:endParaRPr lang="es-CL" sz="1100" dirty="0">
              <a:solidFill>
                <a:schemeClr val="tx1"/>
              </a:solidFill>
            </a:endParaRPr>
          </a:p>
          <a:p>
            <a:pPr algn="just"/>
            <a:r>
              <a:rPr lang="es-CL" sz="1100" dirty="0">
                <a:solidFill>
                  <a:schemeClr val="tx1"/>
                </a:solidFill>
              </a:rPr>
              <a:t>Y se retira la antigua indicación de: </a:t>
            </a:r>
          </a:p>
          <a:p>
            <a:pPr algn="just"/>
            <a:r>
              <a:rPr lang="es-CL" sz="1100" i="1" dirty="0">
                <a:solidFill>
                  <a:schemeClr val="tx1"/>
                </a:solidFill>
              </a:rPr>
              <a:t>“incluir aquellos casos llamados de trabajo liviano, en que el accidentado no se ausenta del trabajo, pero está impedido de efectuar su actividad habitual.”</a:t>
            </a:r>
          </a:p>
          <a:p>
            <a:pPr algn="just"/>
            <a:r>
              <a:rPr lang="es-CL" sz="1100" dirty="0">
                <a:solidFill>
                  <a:schemeClr val="tx1"/>
                </a:solidFill>
              </a:rPr>
              <a:t>Si la entidad empleadora </a:t>
            </a:r>
            <a:r>
              <a:rPr lang="es-CL" sz="1100" b="1" dirty="0">
                <a:solidFill>
                  <a:schemeClr val="tx1"/>
                </a:solidFill>
              </a:rPr>
              <a:t>no está obligada a contar con Depto. PRP </a:t>
            </a:r>
            <a:r>
              <a:rPr lang="es-CL" sz="1100" dirty="0">
                <a:solidFill>
                  <a:schemeClr val="tx1"/>
                </a:solidFill>
              </a:rPr>
              <a:t>deberán registrar, a lo menos, la </a:t>
            </a:r>
            <a:r>
              <a:rPr lang="es-CL" sz="1100" b="1" dirty="0">
                <a:solidFill>
                  <a:schemeClr val="tx1"/>
                </a:solidFill>
              </a:rPr>
              <a:t>tasa anual de accidentabilidad por accidentes del trabajo y todos los accidentes del trabajo, de trayecto y enfermedades profesionales. </a:t>
            </a:r>
            <a:r>
              <a:rPr lang="es-CL" sz="1100" dirty="0">
                <a:solidFill>
                  <a:schemeClr val="tx1"/>
                </a:solidFill>
              </a:rPr>
              <a:t>De forma detallada y separando por sexo</a:t>
            </a:r>
            <a:r>
              <a:rPr lang="es-CL" sz="1100" dirty="0" smtClean="0">
                <a:solidFill>
                  <a:schemeClr val="tx1"/>
                </a:solidFill>
              </a:rPr>
              <a:t>.</a:t>
            </a:r>
            <a:endParaRPr lang="es-MX" sz="1100" dirty="0">
              <a:solidFill>
                <a:schemeClr val="tx1"/>
              </a:solidFill>
            </a:endParaRPr>
          </a:p>
          <a:p>
            <a:endParaRPr lang="es-MX" sz="1100" dirty="0">
              <a:solidFill>
                <a:schemeClr val="tx1"/>
              </a:solidFill>
            </a:endParaRPr>
          </a:p>
          <a:p>
            <a:endParaRPr lang="es-MX" sz="1100" dirty="0">
              <a:solidFill>
                <a:schemeClr val="tx1"/>
              </a:solidFill>
            </a:endParaRPr>
          </a:p>
          <a:p>
            <a:endParaRPr lang="es-MX" sz="1100" dirty="0">
              <a:solidFill>
                <a:schemeClr val="tx1"/>
              </a:solidFill>
            </a:endParaRPr>
          </a:p>
          <a:p>
            <a:endParaRPr lang="es-MX" sz="1100" dirty="0">
              <a:solidFill>
                <a:schemeClr val="tx1"/>
              </a:solidFill>
            </a:endParaRPr>
          </a:p>
          <a:p>
            <a:endParaRPr lang="es-MX" sz="1100" dirty="0">
              <a:solidFill>
                <a:schemeClr val="tx1"/>
              </a:solidFill>
            </a:endParaRPr>
          </a:p>
          <a:p>
            <a:endParaRPr lang="es-CL" sz="1100" dirty="0">
              <a:solidFill>
                <a:schemeClr val="tx1"/>
              </a:solidFill>
            </a:endParaRPr>
          </a:p>
        </p:txBody>
      </p:sp>
    </p:spTree>
    <p:extLst>
      <p:ext uri="{BB962C8B-B14F-4D97-AF65-F5344CB8AC3E}">
        <p14:creationId xmlns:p14="http://schemas.microsoft.com/office/powerpoint/2010/main" val="6740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4" fill="hold" grpId="1" nodeType="clickEffect">
                                  <p:stCondLst>
                                    <p:cond delay="0"/>
                                  </p:stCondLst>
                                  <p:childTnLst>
                                    <p:animEffect transition="out" filter="wipe(down)">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12" grpId="0" animBg="1"/>
      <p:bldP spid="12" grpId="1" animBg="1"/>
      <p:bldP spid="15" grpId="0" animBg="1"/>
      <p:bldP spid="15" grpId="1"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4FD44AC-725C-4BA1-0BC0-08B706D9A84A}"/>
              </a:ext>
            </a:extLst>
          </p:cNvPr>
          <p:cNvSpPr txBox="1"/>
          <p:nvPr/>
        </p:nvSpPr>
        <p:spPr>
          <a:xfrm>
            <a:off x="646851" y="500903"/>
            <a:ext cx="9865096"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ASISTENCIA TÉCNICA DE LOS ORGANISMOS ADMINISTRADORES</a:t>
            </a:r>
            <a:endParaRPr lang="es-CL" sz="1400" b="1" dirty="0">
              <a:solidFill>
                <a:schemeClr val="bg1"/>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DF0E6F57-38D3-FB0B-A6CC-0BFECB2543DE}"/>
              </a:ext>
            </a:extLst>
          </p:cNvPr>
          <p:cNvSpPr txBox="1">
            <a:spLocks noGrp="1"/>
          </p:cNvSpPr>
          <p:nvPr>
            <p:ph idx="1"/>
          </p:nvPr>
        </p:nvSpPr>
        <p:spPr>
          <a:xfrm>
            <a:off x="263352" y="1196752"/>
            <a:ext cx="6984776" cy="4228850"/>
          </a:xfrm>
          <a:prstGeom prst="rect">
            <a:avLst/>
          </a:prstGeom>
          <a:noFill/>
        </p:spPr>
        <p:txBody>
          <a:bodyPr wrap="square" rtlCol="0">
            <a:spAutoFit/>
          </a:bodyPr>
          <a:lstStyle/>
          <a:p>
            <a:pPr marL="0" indent="0" algn="just">
              <a:buNone/>
            </a:pPr>
            <a:endParaRPr lang="es-CL" sz="1600" dirty="0">
              <a:solidFill>
                <a:schemeClr val="tx1"/>
              </a:solidFill>
            </a:endParaRPr>
          </a:p>
          <a:p>
            <a:pPr marL="342900" indent="-342900" algn="just">
              <a:buFont typeface="+mj-lt"/>
              <a:buAutoNum type="arabicPeriod"/>
            </a:pPr>
            <a:r>
              <a:rPr lang="es-CL" sz="1600" dirty="0">
                <a:solidFill>
                  <a:schemeClr val="tx1"/>
                </a:solidFill>
              </a:rPr>
              <a:t>Proporcionar asistencia técnica en diferentes ámbitos preventivos. </a:t>
            </a:r>
            <a:endParaRPr lang="es-CL" sz="1600" dirty="0" smtClean="0">
              <a:solidFill>
                <a:schemeClr val="tx1"/>
              </a:solidFill>
            </a:endParaRPr>
          </a:p>
          <a:p>
            <a:pPr marL="342900" indent="-342900" algn="just">
              <a:buFont typeface="+mj-lt"/>
              <a:buAutoNum type="arabicPeriod"/>
            </a:pPr>
            <a:endParaRPr lang="es-CL" sz="1600" dirty="0">
              <a:solidFill>
                <a:schemeClr val="tx1"/>
              </a:solidFill>
            </a:endParaRPr>
          </a:p>
          <a:p>
            <a:pPr marL="342900" indent="-342900" algn="just">
              <a:buFont typeface="+mj-lt"/>
              <a:buAutoNum type="arabicPeriod"/>
            </a:pPr>
            <a:r>
              <a:rPr lang="es-CL" sz="1600" dirty="0">
                <a:solidFill>
                  <a:schemeClr val="tx1"/>
                </a:solidFill>
              </a:rPr>
              <a:t>Otorgar asistencia técnica a la entidad empleadora en la metodología de investigación accidentes y las enfermedades, </a:t>
            </a:r>
            <a:r>
              <a:rPr lang="es-CL" sz="1600" dirty="0" smtClean="0">
                <a:solidFill>
                  <a:schemeClr val="tx1"/>
                </a:solidFill>
              </a:rPr>
              <a:t>así </a:t>
            </a:r>
            <a:r>
              <a:rPr lang="es-CL" sz="1600" dirty="0">
                <a:solidFill>
                  <a:schemeClr val="tx1"/>
                </a:solidFill>
              </a:rPr>
              <a:t>como en los procedimientos de investigación y adopción de medidas en caso de violencia y acoso</a:t>
            </a:r>
            <a:r>
              <a:rPr lang="es-CL" sz="1600" dirty="0" smtClean="0">
                <a:solidFill>
                  <a:schemeClr val="tx1"/>
                </a:solidFill>
              </a:rPr>
              <a:t>.</a:t>
            </a:r>
          </a:p>
          <a:p>
            <a:pPr marL="342900" indent="-342900" algn="just">
              <a:buFont typeface="+mj-lt"/>
              <a:buAutoNum type="arabicPeriod"/>
            </a:pPr>
            <a:endParaRPr lang="es-CL" sz="1600" dirty="0">
              <a:solidFill>
                <a:schemeClr val="tx1"/>
              </a:solidFill>
            </a:endParaRPr>
          </a:p>
          <a:p>
            <a:pPr marL="342900" indent="-342900" algn="just">
              <a:buFont typeface="+mj-lt"/>
              <a:buAutoNum type="arabicPeriod"/>
            </a:pPr>
            <a:r>
              <a:rPr lang="es-CL" sz="1600" dirty="0">
                <a:solidFill>
                  <a:schemeClr val="tx1"/>
                </a:solidFill>
              </a:rPr>
              <a:t>Efectuar la investigación de los accidentes del trabajo graves y fatales</a:t>
            </a:r>
            <a:r>
              <a:rPr lang="es-CL" sz="1600" dirty="0" smtClean="0">
                <a:solidFill>
                  <a:schemeClr val="tx1"/>
                </a:solidFill>
              </a:rPr>
              <a:t>.</a:t>
            </a:r>
          </a:p>
          <a:p>
            <a:pPr marL="342900" indent="-342900" algn="just">
              <a:buFont typeface="+mj-lt"/>
              <a:buAutoNum type="arabicPeriod"/>
            </a:pPr>
            <a:endParaRPr lang="es-CL" sz="1600" dirty="0">
              <a:solidFill>
                <a:schemeClr val="tx1"/>
              </a:solidFill>
            </a:endParaRPr>
          </a:p>
          <a:p>
            <a:pPr marL="342900" indent="-342900" algn="just">
              <a:buFont typeface="+mj-lt"/>
              <a:buAutoNum type="arabicPeriod"/>
            </a:pPr>
            <a:r>
              <a:rPr lang="es-CL" sz="1600" dirty="0">
                <a:solidFill>
                  <a:schemeClr val="tx1"/>
                </a:solidFill>
              </a:rPr>
              <a:t>Proporcionar la asistencia técnica que soliciten las entidades empleadoras para la elaboración de los mapas de riesgos y del SGSST, MIPER y para el programa de trabajo preventivo. </a:t>
            </a:r>
            <a:endParaRPr lang="es-CL" sz="1600" dirty="0" smtClean="0">
              <a:solidFill>
                <a:schemeClr val="tx1"/>
              </a:solidFill>
            </a:endParaRPr>
          </a:p>
          <a:p>
            <a:pPr marL="342900" indent="-342900" algn="just">
              <a:buFont typeface="+mj-lt"/>
              <a:buAutoNum type="arabicPeriod"/>
            </a:pPr>
            <a:endParaRPr lang="es-CL" sz="1600" dirty="0">
              <a:solidFill>
                <a:schemeClr val="tx1"/>
              </a:solidFill>
            </a:endParaRPr>
          </a:p>
          <a:p>
            <a:pPr marL="342900" indent="-342900" algn="just">
              <a:buFont typeface="+mj-lt"/>
              <a:buAutoNum type="arabicPeriod"/>
            </a:pPr>
            <a:r>
              <a:rPr lang="es-CL" sz="1600" dirty="0">
                <a:solidFill>
                  <a:schemeClr val="tx1"/>
                </a:solidFill>
              </a:rPr>
              <a:t>Capacitar en prevención de riesgos </a:t>
            </a:r>
            <a:r>
              <a:rPr lang="es-CL" sz="1600" dirty="0" smtClean="0">
                <a:solidFill>
                  <a:schemeClr val="tx1"/>
                </a:solidFill>
              </a:rPr>
              <a:t>laborales</a:t>
            </a:r>
            <a:endParaRPr lang="es-CL" sz="1600" dirty="0">
              <a:solidFill>
                <a:schemeClr val="tx1"/>
              </a:solidFill>
            </a:endParaRPr>
          </a:p>
        </p:txBody>
      </p:sp>
      <p:pic>
        <p:nvPicPr>
          <p:cNvPr id="3" name="Imagen 2"/>
          <p:cNvPicPr>
            <a:picLocks noChangeAspect="1"/>
          </p:cNvPicPr>
          <p:nvPr/>
        </p:nvPicPr>
        <p:blipFill>
          <a:blip r:embed="rId2"/>
          <a:stretch>
            <a:fillRect/>
          </a:stretch>
        </p:blipFill>
        <p:spPr>
          <a:xfrm>
            <a:off x="8070305" y="2782417"/>
            <a:ext cx="3467263" cy="2131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Elipse 7">
            <a:extLst>
              <a:ext uri="{FF2B5EF4-FFF2-40B4-BE49-F238E27FC236}">
                <a16:creationId xmlns:a16="http://schemas.microsoft.com/office/drawing/2014/main" id="{FF353E29-F79D-0F7B-2154-EE5210E8C01F}"/>
              </a:ext>
            </a:extLst>
          </p:cNvPr>
          <p:cNvSpPr/>
          <p:nvPr/>
        </p:nvSpPr>
        <p:spPr>
          <a:xfrm>
            <a:off x="187550" y="447829"/>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4</a:t>
            </a:r>
            <a:endParaRPr lang="es-CL" sz="24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240016" y="5013176"/>
            <a:ext cx="3334215" cy="10574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Imagen 4"/>
          <p:cNvPicPr>
            <a:picLocks noChangeAspect="1"/>
          </p:cNvPicPr>
          <p:nvPr/>
        </p:nvPicPr>
        <p:blipFill rotWithShape="1">
          <a:blip r:embed="rId4"/>
          <a:srcRect l="7463" t="10780" r="12603"/>
          <a:stretch/>
        </p:blipFill>
        <p:spPr>
          <a:xfrm>
            <a:off x="8040216" y="188640"/>
            <a:ext cx="3384376" cy="26465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8065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4FD44AC-725C-4BA1-0BC0-08B706D9A84A}"/>
              </a:ext>
            </a:extLst>
          </p:cNvPr>
          <p:cNvSpPr txBox="1"/>
          <p:nvPr/>
        </p:nvSpPr>
        <p:spPr>
          <a:xfrm>
            <a:off x="646851" y="500903"/>
            <a:ext cx="9865096" cy="307777"/>
          </a:xfrm>
          <a:prstGeom prst="rect">
            <a:avLst/>
          </a:prstGeom>
          <a:noFill/>
        </p:spPr>
        <p:txBody>
          <a:bodyPr wrap="square" rtlCol="0">
            <a:spAutoFit/>
          </a:bodyPr>
          <a:lstStyle/>
          <a:p>
            <a:r>
              <a:rPr lang="es-MX" sz="1400" b="1" dirty="0">
                <a:solidFill>
                  <a:schemeClr val="bg1"/>
                </a:solidFill>
                <a:latin typeface="Arial" panose="020B0604020202020204" pitchFamily="34" charset="0"/>
                <a:cs typeface="Arial" panose="020B0604020202020204" pitchFamily="34" charset="0"/>
              </a:rPr>
              <a:t>ASISTENCIA TÉCNICA DE LOS ORGANISMOS ADMINISTRADORES</a:t>
            </a:r>
            <a:endParaRPr lang="es-CL" sz="1400" b="1" dirty="0">
              <a:solidFill>
                <a:schemeClr val="bg1"/>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DF0E6F57-38D3-FB0B-A6CC-0BFECB2543DE}"/>
              </a:ext>
            </a:extLst>
          </p:cNvPr>
          <p:cNvSpPr txBox="1">
            <a:spLocks noGrp="1"/>
          </p:cNvSpPr>
          <p:nvPr>
            <p:ph idx="1"/>
          </p:nvPr>
        </p:nvSpPr>
        <p:spPr>
          <a:xfrm>
            <a:off x="263352" y="1196752"/>
            <a:ext cx="8136904" cy="4228850"/>
          </a:xfrm>
          <a:prstGeom prst="rect">
            <a:avLst/>
          </a:prstGeom>
          <a:noFill/>
        </p:spPr>
        <p:txBody>
          <a:bodyPr wrap="square" rtlCol="0">
            <a:spAutoFit/>
          </a:bodyPr>
          <a:lstStyle/>
          <a:p>
            <a:pPr marL="0" indent="0" algn="just">
              <a:buNone/>
            </a:pPr>
            <a:endParaRPr lang="es-CL" sz="1600" dirty="0">
              <a:solidFill>
                <a:schemeClr val="tx1"/>
              </a:solidFill>
            </a:endParaRPr>
          </a:p>
          <a:p>
            <a:pPr algn="just">
              <a:buAutoNum type="arabicPeriod" startAt="6"/>
            </a:pPr>
            <a:r>
              <a:rPr lang="es-CL" sz="1600" dirty="0" smtClean="0">
                <a:solidFill>
                  <a:schemeClr val="tx1"/>
                </a:solidFill>
              </a:rPr>
              <a:t>Proporcionar cursos de capacitación en SST a CPHS, Delegados SST, Encargado PRP</a:t>
            </a:r>
          </a:p>
          <a:p>
            <a:pPr algn="just">
              <a:buAutoNum type="arabicPeriod" startAt="6"/>
            </a:pPr>
            <a:endParaRPr lang="es-CL" sz="1600" dirty="0" smtClean="0">
              <a:solidFill>
                <a:schemeClr val="tx1"/>
              </a:solidFill>
            </a:endParaRPr>
          </a:p>
          <a:p>
            <a:pPr algn="just">
              <a:buAutoNum type="arabicPeriod" startAt="7"/>
            </a:pPr>
            <a:r>
              <a:rPr lang="es-CL" sz="1600" dirty="0" smtClean="0">
                <a:solidFill>
                  <a:schemeClr val="tx1"/>
                </a:solidFill>
              </a:rPr>
              <a:t>Efectuar los PVET.</a:t>
            </a:r>
          </a:p>
          <a:p>
            <a:pPr algn="just">
              <a:buAutoNum type="arabicPeriod" startAt="7"/>
            </a:pPr>
            <a:endParaRPr lang="es-CL" sz="1600" dirty="0" smtClean="0">
              <a:solidFill>
                <a:schemeClr val="tx1"/>
              </a:solidFill>
            </a:endParaRPr>
          </a:p>
          <a:p>
            <a:pPr algn="just">
              <a:buAutoNum type="arabicPeriod" startAt="8"/>
            </a:pPr>
            <a:r>
              <a:rPr lang="es-CL" sz="1600" dirty="0" smtClean="0">
                <a:solidFill>
                  <a:schemeClr val="tx1"/>
                </a:solidFill>
              </a:rPr>
              <a:t>Entregar un mecanismo simplificado para la elaboración MIPER a entidades empleadoras &lt; 25 personas, además una pauta base para la confección del programa de trabajo preventivo. </a:t>
            </a:r>
          </a:p>
          <a:p>
            <a:pPr algn="just">
              <a:buAutoNum type="arabicPeriod" startAt="8"/>
            </a:pPr>
            <a:endParaRPr lang="es-CL" sz="1600" dirty="0" smtClean="0">
              <a:solidFill>
                <a:schemeClr val="tx1"/>
              </a:solidFill>
            </a:endParaRPr>
          </a:p>
          <a:p>
            <a:pPr algn="just">
              <a:buAutoNum type="arabicPeriod" startAt="9"/>
            </a:pPr>
            <a:r>
              <a:rPr lang="es-CL" sz="1600" dirty="0" smtClean="0">
                <a:solidFill>
                  <a:schemeClr val="tx1"/>
                </a:solidFill>
              </a:rPr>
              <a:t>Remitir al Sistema Nacional de Información de SST, la información asociada a las actividades de prevención de riesgos.</a:t>
            </a:r>
          </a:p>
          <a:p>
            <a:pPr algn="just">
              <a:buAutoNum type="arabicPeriod" startAt="9"/>
            </a:pPr>
            <a:endParaRPr lang="es-CL" sz="1600" dirty="0" smtClean="0">
              <a:solidFill>
                <a:schemeClr val="tx1"/>
              </a:solidFill>
            </a:endParaRPr>
          </a:p>
          <a:p>
            <a:pPr marL="0" indent="0" algn="just">
              <a:buNone/>
            </a:pPr>
            <a:r>
              <a:rPr lang="es-CL" sz="1600" dirty="0" smtClean="0">
                <a:solidFill>
                  <a:schemeClr val="tx1"/>
                </a:solidFill>
              </a:rPr>
              <a:t>10. Poner a disposición de sus entidades empleadoras una plataforma para el registro de los incidentes con potencial de daño señalado. </a:t>
            </a:r>
            <a:endParaRPr lang="es-CL" sz="1600" dirty="0">
              <a:solidFill>
                <a:schemeClr val="tx1"/>
              </a:solidFill>
            </a:endParaRPr>
          </a:p>
        </p:txBody>
      </p:sp>
      <p:pic>
        <p:nvPicPr>
          <p:cNvPr id="2" name="Imagen 1"/>
          <p:cNvPicPr>
            <a:picLocks noChangeAspect="1"/>
          </p:cNvPicPr>
          <p:nvPr/>
        </p:nvPicPr>
        <p:blipFill>
          <a:blip r:embed="rId2"/>
          <a:stretch>
            <a:fillRect/>
          </a:stretch>
        </p:blipFill>
        <p:spPr>
          <a:xfrm>
            <a:off x="8832304" y="2348880"/>
            <a:ext cx="2999656" cy="1590897"/>
          </a:xfrm>
          <a:prstGeom prst="rect">
            <a:avLst/>
          </a:prstGeom>
          <a:ln>
            <a:noFill/>
          </a:ln>
          <a:effectLst>
            <a:outerShdw blurRad="292100" dist="139700" dir="2700000" algn="tl" rotWithShape="0">
              <a:srgbClr val="333333">
                <a:alpha val="65000"/>
              </a:srgbClr>
            </a:outerShdw>
          </a:effectLst>
        </p:spPr>
      </p:pic>
      <p:sp>
        <p:nvSpPr>
          <p:cNvPr id="5" name="Elipse 4">
            <a:extLst>
              <a:ext uri="{FF2B5EF4-FFF2-40B4-BE49-F238E27FC236}">
                <a16:creationId xmlns:a16="http://schemas.microsoft.com/office/drawing/2014/main" id="{FF353E29-F79D-0F7B-2154-EE5210E8C01F}"/>
              </a:ext>
            </a:extLst>
          </p:cNvPr>
          <p:cNvSpPr/>
          <p:nvPr/>
        </p:nvSpPr>
        <p:spPr>
          <a:xfrm>
            <a:off x="187550" y="447829"/>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4</a:t>
            </a:r>
            <a:endParaRPr 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555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DF0E6F57-38D3-FB0B-A6CC-0BFECB2543DE}"/>
              </a:ext>
            </a:extLst>
          </p:cNvPr>
          <p:cNvSpPr txBox="1">
            <a:spLocks noGrp="1"/>
          </p:cNvSpPr>
          <p:nvPr>
            <p:ph idx="1"/>
          </p:nvPr>
        </p:nvSpPr>
        <p:spPr>
          <a:xfrm>
            <a:off x="335360" y="1484784"/>
            <a:ext cx="9217024" cy="3539430"/>
          </a:xfrm>
          <a:prstGeom prst="rect">
            <a:avLst/>
          </a:prstGeom>
          <a:noFill/>
        </p:spPr>
        <p:txBody>
          <a:bodyPr wrap="square" rtlCol="0">
            <a:spAutoFit/>
          </a:bodyPr>
          <a:lstStyle/>
          <a:p>
            <a:pPr marL="0" indent="0" algn="just">
              <a:buNone/>
            </a:pPr>
            <a:r>
              <a:rPr lang="es-MX" sz="1600" b="1" i="0" u="none" strike="noStrike" baseline="0" dirty="0">
                <a:solidFill>
                  <a:srgbClr val="211D1E"/>
                </a:solidFill>
              </a:rPr>
              <a:t>Funciones Secretarías Regionales Ministeriales de Salud y la Dirección del Trabajo.</a:t>
            </a:r>
          </a:p>
          <a:p>
            <a:pPr marL="0" indent="0" algn="just">
              <a:buNone/>
            </a:pPr>
            <a:r>
              <a:rPr lang="es-MX" sz="1600" b="1" dirty="0">
                <a:solidFill>
                  <a:srgbClr val="211D1E"/>
                </a:solidFill>
              </a:rPr>
              <a:t>(</a:t>
            </a:r>
            <a:r>
              <a:rPr lang="es-MX" sz="1600" dirty="0">
                <a:solidFill>
                  <a:srgbClr val="211D1E"/>
                </a:solidFill>
              </a:rPr>
              <a:t>S</a:t>
            </a:r>
            <a:r>
              <a:rPr lang="es-MX" sz="1600" b="0" i="0" u="none" strike="noStrike" baseline="0" dirty="0">
                <a:solidFill>
                  <a:srgbClr val="211D1E"/>
                </a:solidFill>
              </a:rPr>
              <a:t>in perjuicio de las facultades de la Superintendencia de Seguridad </a:t>
            </a:r>
            <a:r>
              <a:rPr lang="es-MX" sz="1600" b="0" i="0" u="none" strike="noStrike" baseline="0" dirty="0" smtClean="0">
                <a:solidFill>
                  <a:srgbClr val="211D1E"/>
                </a:solidFill>
              </a:rPr>
              <a:t>Social)</a:t>
            </a:r>
            <a:endParaRPr lang="es-CL" sz="1600" b="1" dirty="0">
              <a:solidFill>
                <a:schemeClr val="tx1"/>
              </a:solidFill>
            </a:endParaRPr>
          </a:p>
          <a:p>
            <a:pPr algn="just"/>
            <a:r>
              <a:rPr lang="es-CL" sz="1600" dirty="0">
                <a:solidFill>
                  <a:schemeClr val="tx1"/>
                </a:solidFill>
              </a:rPr>
              <a:t>Inspección</a:t>
            </a:r>
          </a:p>
          <a:p>
            <a:pPr algn="just"/>
            <a:r>
              <a:rPr lang="es-CL" sz="1600" dirty="0">
                <a:solidFill>
                  <a:schemeClr val="tx1"/>
                </a:solidFill>
              </a:rPr>
              <a:t>Fiscalización</a:t>
            </a:r>
          </a:p>
          <a:p>
            <a:pPr algn="just"/>
            <a:r>
              <a:rPr lang="es-MX" sz="1600" dirty="0">
                <a:solidFill>
                  <a:schemeClr val="tx1"/>
                </a:solidFill>
              </a:rPr>
              <a:t>S</a:t>
            </a:r>
            <a:r>
              <a:rPr lang="es-MX" sz="1600" i="0" u="none" strike="noStrike" baseline="0" dirty="0">
                <a:solidFill>
                  <a:schemeClr val="tx1"/>
                </a:solidFill>
              </a:rPr>
              <a:t>anción a las infracciones o incumplimientos del Reglamento DTO 44.</a:t>
            </a:r>
          </a:p>
          <a:p>
            <a:pPr marL="0" indent="0" algn="just">
              <a:buNone/>
            </a:pPr>
            <a:endParaRPr lang="es-MX" sz="1600" dirty="0">
              <a:solidFill>
                <a:schemeClr val="tx1"/>
              </a:solidFill>
            </a:endParaRPr>
          </a:p>
          <a:p>
            <a:pPr marL="0" indent="0" algn="just">
              <a:buNone/>
            </a:pPr>
            <a:r>
              <a:rPr lang="es-MX" sz="1600" b="1" dirty="0">
                <a:solidFill>
                  <a:schemeClr val="tx1"/>
                </a:solidFill>
              </a:rPr>
              <a:t>Autoridad Sanitaria </a:t>
            </a:r>
            <a:r>
              <a:rPr lang="es-MX" sz="1600" b="1" i="0" u="none" strike="noStrike" baseline="0" dirty="0">
                <a:solidFill>
                  <a:srgbClr val="211D1E"/>
                </a:solidFill>
              </a:rPr>
              <a:t>fiscalizará  la calidad de las actividades de prevención de riesgos que realicen los organismos administradores. </a:t>
            </a:r>
          </a:p>
          <a:p>
            <a:pPr marL="0" indent="0" algn="just">
              <a:buNone/>
            </a:pPr>
            <a:endParaRPr lang="es-MX" sz="1600" b="1" dirty="0">
              <a:solidFill>
                <a:srgbClr val="211D1E"/>
              </a:solidFill>
            </a:endParaRPr>
          </a:p>
          <a:p>
            <a:pPr marL="0" indent="0" algn="just">
              <a:buNone/>
            </a:pPr>
            <a:r>
              <a:rPr lang="es-MX" sz="1600" b="0" i="0" u="none" strike="noStrike" baseline="0" dirty="0">
                <a:solidFill>
                  <a:srgbClr val="211D1E"/>
                </a:solidFill>
              </a:rPr>
              <a:t>Dirección del Trabajo fiscalizará del cumplimiento de las normas contenidas en este reglamento para la constitución y funcionamiento de los Comités Paritarios de Higiene y Seguridad en las entidades empleadoras, faenas, sucursales o agencias. </a:t>
            </a:r>
            <a:endParaRPr lang="es-CL" sz="1600" b="1" dirty="0">
              <a:solidFill>
                <a:schemeClr val="tx1"/>
              </a:solidFill>
            </a:endParaRPr>
          </a:p>
        </p:txBody>
      </p:sp>
      <p:sp>
        <p:nvSpPr>
          <p:cNvPr id="3" name="CuadroTexto 2">
            <a:extLst>
              <a:ext uri="{FF2B5EF4-FFF2-40B4-BE49-F238E27FC236}">
                <a16:creationId xmlns:a16="http://schemas.microsoft.com/office/drawing/2014/main" id="{DBC89405-1296-0FC8-E446-9EAA71BC13C9}"/>
              </a:ext>
            </a:extLst>
          </p:cNvPr>
          <p:cNvSpPr txBox="1"/>
          <p:nvPr/>
        </p:nvSpPr>
        <p:spPr>
          <a:xfrm>
            <a:off x="551384" y="332656"/>
            <a:ext cx="6097772" cy="646331"/>
          </a:xfrm>
          <a:prstGeom prst="rect">
            <a:avLst/>
          </a:prstGeom>
          <a:noFill/>
        </p:spPr>
        <p:txBody>
          <a:bodyPr wrap="square">
            <a:spAutoFit/>
          </a:bodyPr>
          <a:lstStyle/>
          <a:p>
            <a:pPr algn="ctr"/>
            <a:r>
              <a:rPr lang="es-MX" sz="1800" b="1" i="0" u="none" strike="noStrike" baseline="0" dirty="0">
                <a:solidFill>
                  <a:schemeClr val="bg1"/>
                </a:solidFill>
                <a:latin typeface="+mj-lt"/>
              </a:rPr>
              <a:t>FISCALIZACIÓN DE LA ACTIVIDAD PREVENTIVA, VIGENCIA DEL REGLAMENTO Y DISPOSICIONES TRANSITORIA </a:t>
            </a:r>
            <a:endParaRPr lang="es-CL" sz="1800" b="1" dirty="0">
              <a:solidFill>
                <a:schemeClr val="bg1"/>
              </a:solidFill>
              <a:latin typeface="+mj-lt"/>
              <a:cs typeface="Arial" panose="020B0604020202020204" pitchFamily="34" charset="0"/>
            </a:endParaRPr>
          </a:p>
        </p:txBody>
      </p:sp>
      <p:sp>
        <p:nvSpPr>
          <p:cNvPr id="4" name="Elipse 3">
            <a:extLst>
              <a:ext uri="{FF2B5EF4-FFF2-40B4-BE49-F238E27FC236}">
                <a16:creationId xmlns:a16="http://schemas.microsoft.com/office/drawing/2014/main" id="{FF353E29-F79D-0F7B-2154-EE5210E8C01F}"/>
              </a:ext>
            </a:extLst>
          </p:cNvPr>
          <p:cNvSpPr/>
          <p:nvPr/>
        </p:nvSpPr>
        <p:spPr>
          <a:xfrm>
            <a:off x="105709" y="487861"/>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5</a:t>
            </a:r>
            <a:endParaRPr 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830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6"/>
          <p:cNvSpPr txBox="1">
            <a:spLocks noChangeArrowheads="1"/>
          </p:cNvSpPr>
          <p:nvPr/>
        </p:nvSpPr>
        <p:spPr bwMode="auto">
          <a:xfrm>
            <a:off x="4513423" y="2925093"/>
            <a:ext cx="7127193" cy="1007814"/>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marL="0" marR="0" lvl="0" indent="0" defTabSz="914400" rtl="0" eaLnBrk="0" fontAlgn="base" latinLnBrk="0" hangingPunct="0">
              <a:spcBef>
                <a:spcPct val="0"/>
              </a:spcBef>
              <a:spcAft>
                <a:spcPct val="0"/>
              </a:spcAft>
              <a:buClrTx/>
              <a:buSzTx/>
              <a:buFontTx/>
              <a:buNone/>
              <a:tabLst/>
              <a:defRPr/>
            </a:pPr>
            <a:r>
              <a:rPr lang="es-MX" altLang="es-CL" sz="4000" b="1" dirty="0" smtClean="0">
                <a:latin typeface="Arial" panose="020B0604020202020204" pitchFamily="34" charset="0"/>
                <a:ea typeface="ヒラギノ角ゴ Pro W3"/>
                <a:cs typeface="Arial" panose="020B0604020202020204" pitchFamily="34" charset="0"/>
              </a:rPr>
              <a:t>DECRETO </a:t>
            </a:r>
            <a:r>
              <a:rPr lang="es-MX" altLang="es-CL" sz="4000" b="1" dirty="0">
                <a:latin typeface="Arial" panose="020B0604020202020204" pitchFamily="34" charset="0"/>
                <a:ea typeface="ヒラギノ角ゴ Pro W3"/>
                <a:cs typeface="Arial" panose="020B0604020202020204" pitchFamily="34" charset="0"/>
              </a:rPr>
              <a:t>N°44</a:t>
            </a:r>
          </a:p>
          <a:p>
            <a:pPr marL="0" marR="0" lvl="0" indent="0" defTabSz="914400" rtl="0" eaLnBrk="0" fontAlgn="base" latinLnBrk="0" hangingPunct="0">
              <a:spcBef>
                <a:spcPct val="0"/>
              </a:spcBef>
              <a:spcAft>
                <a:spcPct val="0"/>
              </a:spcAft>
              <a:buClrTx/>
              <a:buSzTx/>
              <a:buFontTx/>
              <a:buNone/>
              <a:tabLst/>
              <a:defRPr/>
            </a:pPr>
            <a:r>
              <a:rPr lang="es-MX" altLang="es-CL" sz="1400" b="1" dirty="0">
                <a:latin typeface="Arial" panose="020B0604020202020204" pitchFamily="34" charset="0"/>
                <a:ea typeface="ヒラギノ角ゴ Pro W3"/>
                <a:cs typeface="Arial" panose="020B0604020202020204" pitchFamily="34" charset="0"/>
              </a:rPr>
              <a:t>APRUEBA NUEVO REGLAMENTO SOBRE GESTIÓN PREVENTIVA DE LOS RIESGOS LABORALES PARA UN ENTORNO DE TRABAJO SEGURO Y SALUDABLE</a:t>
            </a:r>
          </a:p>
        </p:txBody>
      </p:sp>
      <p:sp>
        <p:nvSpPr>
          <p:cNvPr id="5" name="Rectangle 116"/>
          <p:cNvSpPr txBox="1">
            <a:spLocks noChangeArrowheads="1"/>
          </p:cNvSpPr>
          <p:nvPr/>
        </p:nvSpPr>
        <p:spPr bwMode="auto">
          <a:xfrm>
            <a:off x="8544272" y="5853157"/>
            <a:ext cx="3636828" cy="960219"/>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algn="ctr" eaLnBrk="0" fontAlgn="base" hangingPunct="0">
              <a:spcBef>
                <a:spcPct val="0"/>
              </a:spcBef>
              <a:spcAft>
                <a:spcPct val="0"/>
              </a:spcAft>
              <a:defRPr/>
            </a:pPr>
            <a:r>
              <a:rPr lang="es-CL" sz="1400" dirty="0" smtClean="0">
                <a:latin typeface="Arial" panose="020B0604020202020204" pitchFamily="34" charset="0"/>
                <a:cs typeface="Arial" panose="020B0604020202020204" pitchFamily="34" charset="0"/>
              </a:rPr>
              <a:t>Gerencia </a:t>
            </a:r>
            <a:r>
              <a:rPr lang="es-CL" sz="1400" dirty="0">
                <a:latin typeface="Arial" panose="020B0604020202020204" pitchFamily="34" charset="0"/>
                <a:cs typeface="Arial" panose="020B0604020202020204" pitchFamily="34" charset="0"/>
              </a:rPr>
              <a:t>de Prevención de Riesgos.</a:t>
            </a:r>
            <a:endParaRPr lang="es-CL" altLang="es-CL" sz="1400" dirty="0">
              <a:latin typeface="Arial" panose="020B0604020202020204" pitchFamily="34" charset="0"/>
              <a:ea typeface="ヒラギノ角ゴ Pro W3"/>
              <a:cs typeface="Arial" panose="020B0604020202020204" pitchFamily="34" charset="0"/>
            </a:endParaRPr>
          </a:p>
          <a:p>
            <a:pPr algn="ctr" eaLnBrk="0" fontAlgn="base" hangingPunct="0">
              <a:spcBef>
                <a:spcPct val="0"/>
              </a:spcBef>
              <a:spcAft>
                <a:spcPct val="0"/>
              </a:spcAft>
              <a:defRPr/>
            </a:pPr>
            <a:r>
              <a:rPr lang="es-CL" altLang="es-CL" sz="1400" dirty="0">
                <a:latin typeface="Arial" panose="020B0604020202020204" pitchFamily="34" charset="0"/>
                <a:ea typeface="ヒラギノ角ゴ Pro W3"/>
                <a:cs typeface="Arial" panose="020B0604020202020204" pitchFamily="34" charset="0"/>
              </a:rPr>
              <a:t>Mutual de Seguridad CChC.</a:t>
            </a:r>
            <a:endParaRPr kumimoji="0" lang="es-CL" altLang="es-CL" sz="1400" u="none" strike="noStrike" kern="1200" cap="none" spc="0" normalizeH="0" baseline="0" noProof="0" dirty="0">
              <a:ln>
                <a:noFill/>
              </a:ln>
              <a:effectLst/>
              <a:uLnTx/>
              <a:uFillTx/>
              <a:latin typeface="Arial" panose="020B0604020202020204" pitchFamily="34" charset="0"/>
              <a:ea typeface="ヒラギノ角ゴ Pro W3"/>
              <a:cs typeface="Arial" panose="020B0604020202020204" pitchFamily="34" charset="0"/>
            </a:endParaRPr>
          </a:p>
        </p:txBody>
      </p:sp>
      <p:cxnSp>
        <p:nvCxnSpPr>
          <p:cNvPr id="3" name="Conector recto 2"/>
          <p:cNvCxnSpPr/>
          <p:nvPr/>
        </p:nvCxnSpPr>
        <p:spPr>
          <a:xfrm flipH="1">
            <a:off x="8544272" y="5877272"/>
            <a:ext cx="32047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8544272" y="5580529"/>
            <a:ext cx="3600400" cy="584775"/>
          </a:xfrm>
          <a:prstGeom prst="rect">
            <a:avLst/>
          </a:prstGeom>
          <a:noFill/>
        </p:spPr>
        <p:txBody>
          <a:bodyPr wrap="square" rtlCol="0">
            <a:spAutoFit/>
          </a:bodyPr>
          <a:lstStyle/>
          <a:p>
            <a:pPr algn="ctr"/>
            <a:r>
              <a:rPr lang="es-MX" sz="1600" dirty="0" smtClean="0"/>
              <a:t>Víctor Cantillana Cordero</a:t>
            </a:r>
          </a:p>
          <a:p>
            <a:pPr algn="ctr"/>
            <a:r>
              <a:rPr lang="es-MX" sz="1600" dirty="0" smtClean="0"/>
              <a:t>Subgerente de Seguridad del Trabajo</a:t>
            </a:r>
            <a:endParaRPr lang="es-CL" sz="1600" dirty="0"/>
          </a:p>
        </p:txBody>
      </p:sp>
    </p:spTree>
    <p:extLst>
      <p:ext uri="{BB962C8B-B14F-4D97-AF65-F5344CB8AC3E}">
        <p14:creationId xmlns:p14="http://schemas.microsoft.com/office/powerpoint/2010/main" val="285990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6"/>
          <p:cNvSpPr txBox="1">
            <a:spLocks noChangeArrowheads="1"/>
          </p:cNvSpPr>
          <p:nvPr/>
        </p:nvSpPr>
        <p:spPr bwMode="auto">
          <a:xfrm>
            <a:off x="4513423" y="2925093"/>
            <a:ext cx="7127193" cy="1007814"/>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marL="0" marR="0" lvl="0" indent="0" defTabSz="914400" rtl="0" eaLnBrk="0" fontAlgn="base" latinLnBrk="0" hangingPunct="0">
              <a:spcBef>
                <a:spcPct val="0"/>
              </a:spcBef>
              <a:spcAft>
                <a:spcPct val="0"/>
              </a:spcAft>
              <a:buClrTx/>
              <a:buSzTx/>
              <a:buFontTx/>
              <a:buNone/>
              <a:tabLst/>
              <a:defRPr/>
            </a:pPr>
            <a:r>
              <a:rPr lang="es-MX" altLang="es-CL" sz="4000" b="1" dirty="0" smtClean="0">
                <a:latin typeface="Arial" panose="020B0604020202020204" pitchFamily="34" charset="0"/>
                <a:ea typeface="ヒラギノ角ゴ Pro W3"/>
                <a:cs typeface="Arial" panose="020B0604020202020204" pitchFamily="34" charset="0"/>
              </a:rPr>
              <a:t>DECRETO </a:t>
            </a:r>
            <a:r>
              <a:rPr lang="es-MX" altLang="es-CL" sz="4000" b="1" dirty="0">
                <a:latin typeface="Arial" panose="020B0604020202020204" pitchFamily="34" charset="0"/>
                <a:ea typeface="ヒラギノ角ゴ Pro W3"/>
                <a:cs typeface="Arial" panose="020B0604020202020204" pitchFamily="34" charset="0"/>
              </a:rPr>
              <a:t>N°44</a:t>
            </a:r>
          </a:p>
          <a:p>
            <a:pPr marL="0" marR="0" lvl="0" indent="0" defTabSz="914400" rtl="0" eaLnBrk="0" fontAlgn="base" latinLnBrk="0" hangingPunct="0">
              <a:spcBef>
                <a:spcPct val="0"/>
              </a:spcBef>
              <a:spcAft>
                <a:spcPct val="0"/>
              </a:spcAft>
              <a:buClrTx/>
              <a:buSzTx/>
              <a:buFontTx/>
              <a:buNone/>
              <a:tabLst/>
              <a:defRPr/>
            </a:pPr>
            <a:r>
              <a:rPr lang="es-MX" altLang="es-CL" sz="1400" b="1" dirty="0">
                <a:latin typeface="Arial" panose="020B0604020202020204" pitchFamily="34" charset="0"/>
                <a:ea typeface="ヒラギノ角ゴ Pro W3"/>
                <a:cs typeface="Arial" panose="020B0604020202020204" pitchFamily="34" charset="0"/>
              </a:rPr>
              <a:t>APRUEBA NUEVO REGLAMENTO SOBRE GESTIÓN PREVENTIVA DE LOS RIESGOS LABORALES PARA UN ENTORNO DE TRABAJO SEGURO Y SALUDABLE</a:t>
            </a:r>
          </a:p>
        </p:txBody>
      </p:sp>
      <p:sp>
        <p:nvSpPr>
          <p:cNvPr id="5" name="Rectangle 116"/>
          <p:cNvSpPr txBox="1">
            <a:spLocks noChangeArrowheads="1"/>
          </p:cNvSpPr>
          <p:nvPr/>
        </p:nvSpPr>
        <p:spPr bwMode="auto">
          <a:xfrm>
            <a:off x="8544272" y="5853157"/>
            <a:ext cx="3636828" cy="960219"/>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algn="ctr" eaLnBrk="0" fontAlgn="base" hangingPunct="0">
              <a:spcBef>
                <a:spcPct val="0"/>
              </a:spcBef>
              <a:spcAft>
                <a:spcPct val="0"/>
              </a:spcAft>
              <a:defRPr/>
            </a:pPr>
            <a:r>
              <a:rPr lang="es-CL" sz="1400" dirty="0" smtClean="0">
                <a:latin typeface="Arial" panose="020B0604020202020204" pitchFamily="34" charset="0"/>
                <a:cs typeface="Arial" panose="020B0604020202020204" pitchFamily="34" charset="0"/>
              </a:rPr>
              <a:t>Gerencia </a:t>
            </a:r>
            <a:r>
              <a:rPr lang="es-CL" sz="1400" dirty="0">
                <a:latin typeface="Arial" panose="020B0604020202020204" pitchFamily="34" charset="0"/>
                <a:cs typeface="Arial" panose="020B0604020202020204" pitchFamily="34" charset="0"/>
              </a:rPr>
              <a:t>de Prevención de Riesgos.</a:t>
            </a:r>
            <a:endParaRPr lang="es-CL" altLang="es-CL" sz="1400" dirty="0">
              <a:latin typeface="Arial" panose="020B0604020202020204" pitchFamily="34" charset="0"/>
              <a:ea typeface="ヒラギノ角ゴ Pro W3"/>
              <a:cs typeface="Arial" panose="020B0604020202020204" pitchFamily="34" charset="0"/>
            </a:endParaRPr>
          </a:p>
          <a:p>
            <a:pPr algn="ctr" eaLnBrk="0" fontAlgn="base" hangingPunct="0">
              <a:spcBef>
                <a:spcPct val="0"/>
              </a:spcBef>
              <a:spcAft>
                <a:spcPct val="0"/>
              </a:spcAft>
              <a:defRPr/>
            </a:pPr>
            <a:r>
              <a:rPr lang="es-CL" altLang="es-CL" sz="1400" dirty="0">
                <a:latin typeface="Arial" panose="020B0604020202020204" pitchFamily="34" charset="0"/>
                <a:ea typeface="ヒラギノ角ゴ Pro W3"/>
                <a:cs typeface="Arial" panose="020B0604020202020204" pitchFamily="34" charset="0"/>
              </a:rPr>
              <a:t>Mutual de Seguridad CChC.</a:t>
            </a:r>
            <a:endParaRPr kumimoji="0" lang="es-CL" altLang="es-CL" sz="1400" u="none" strike="noStrike" kern="1200" cap="none" spc="0" normalizeH="0" baseline="0" noProof="0" dirty="0">
              <a:ln>
                <a:noFill/>
              </a:ln>
              <a:effectLst/>
              <a:uLnTx/>
              <a:uFillTx/>
              <a:latin typeface="Arial" panose="020B0604020202020204" pitchFamily="34" charset="0"/>
              <a:ea typeface="ヒラギノ角ゴ Pro W3"/>
              <a:cs typeface="Arial" panose="020B0604020202020204" pitchFamily="34" charset="0"/>
            </a:endParaRPr>
          </a:p>
        </p:txBody>
      </p:sp>
      <p:cxnSp>
        <p:nvCxnSpPr>
          <p:cNvPr id="3" name="Conector recto 2"/>
          <p:cNvCxnSpPr/>
          <p:nvPr/>
        </p:nvCxnSpPr>
        <p:spPr>
          <a:xfrm flipH="1">
            <a:off x="8544272" y="5877272"/>
            <a:ext cx="32047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8544272" y="5580529"/>
            <a:ext cx="3600400" cy="584775"/>
          </a:xfrm>
          <a:prstGeom prst="rect">
            <a:avLst/>
          </a:prstGeom>
          <a:noFill/>
        </p:spPr>
        <p:txBody>
          <a:bodyPr wrap="square" rtlCol="0">
            <a:spAutoFit/>
          </a:bodyPr>
          <a:lstStyle/>
          <a:p>
            <a:pPr algn="ctr"/>
            <a:r>
              <a:rPr lang="es-MX" sz="1600" dirty="0" smtClean="0"/>
              <a:t>Víctor Cantillana Cordero</a:t>
            </a:r>
          </a:p>
          <a:p>
            <a:pPr algn="ctr"/>
            <a:r>
              <a:rPr lang="es-MX" sz="1600" dirty="0" smtClean="0"/>
              <a:t>Subgerente de Seguridad del Trabajo</a:t>
            </a:r>
            <a:endParaRPr lang="es-CL" sz="1600" dirty="0"/>
          </a:p>
        </p:txBody>
      </p:sp>
    </p:spTree>
    <p:extLst>
      <p:ext uri="{BB962C8B-B14F-4D97-AF65-F5344CB8AC3E}">
        <p14:creationId xmlns:p14="http://schemas.microsoft.com/office/powerpoint/2010/main" val="254548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623392" y="260648"/>
            <a:ext cx="5976664" cy="940966"/>
          </a:xfrm>
        </p:spPr>
        <p:txBody>
          <a:bodyPr/>
          <a:lstStyle/>
          <a:p>
            <a:r>
              <a:rPr lang="es-MX" sz="2400" b="1" dirty="0" smtClean="0">
                <a:solidFill>
                  <a:schemeClr val="tx1"/>
                </a:solidFill>
                <a:ea typeface="Verdana" panose="020B0604030504040204" pitchFamily="34" charset="0"/>
              </a:rPr>
              <a:t>PROPÓSITO</a:t>
            </a:r>
            <a:endParaRPr lang="es-CL" sz="2400" b="1" dirty="0">
              <a:solidFill>
                <a:schemeClr val="tx1"/>
              </a:solidFill>
              <a:ea typeface="Verdana" panose="020B0604030504040204" pitchFamily="34" charset="0"/>
            </a:endParaRPr>
          </a:p>
        </p:txBody>
      </p:sp>
      <p:sp>
        <p:nvSpPr>
          <p:cNvPr id="3" name="CuadroTexto 2">
            <a:extLst>
              <a:ext uri="{FF2B5EF4-FFF2-40B4-BE49-F238E27FC236}">
                <a16:creationId xmlns:a16="http://schemas.microsoft.com/office/drawing/2014/main" id="{ACB3B306-4856-C574-FD23-E781C5D24144}"/>
              </a:ext>
            </a:extLst>
          </p:cNvPr>
          <p:cNvSpPr txBox="1"/>
          <p:nvPr/>
        </p:nvSpPr>
        <p:spPr>
          <a:xfrm>
            <a:off x="407368" y="1690062"/>
            <a:ext cx="5976664" cy="3477875"/>
          </a:xfrm>
          <a:prstGeom prst="rect">
            <a:avLst/>
          </a:prstGeom>
          <a:noFill/>
        </p:spPr>
        <p:txBody>
          <a:bodyPr wrap="square">
            <a:spAutoFit/>
          </a:bodyPr>
          <a:lstStyle/>
          <a:p>
            <a:pPr algn="just"/>
            <a:r>
              <a:rPr lang="es-MX" sz="2000" dirty="0">
                <a:latin typeface="Arial" panose="020B0604020202020204" pitchFamily="34" charset="0"/>
                <a:cs typeface="Arial" panose="020B0604020202020204" pitchFamily="34" charset="0"/>
              </a:rPr>
              <a:t>La introducción de esta nueva reglamentación busca </a:t>
            </a:r>
            <a:r>
              <a:rPr lang="es-MX" sz="2000" b="1" dirty="0">
                <a:latin typeface="Arial" panose="020B0604020202020204" pitchFamily="34" charset="0"/>
                <a:cs typeface="Arial" panose="020B0604020202020204" pitchFamily="34" charset="0"/>
              </a:rPr>
              <a:t>modernizar y hacer más coherente el marco regulatorio </a:t>
            </a:r>
            <a:r>
              <a:rPr lang="es-MX" sz="2000" dirty="0">
                <a:latin typeface="Arial" panose="020B0604020202020204" pitchFamily="34" charset="0"/>
                <a:cs typeface="Arial" panose="020B0604020202020204" pitchFamily="34" charset="0"/>
              </a:rPr>
              <a:t>de la prevención de riesgos laborales en Chile. La intención es </a:t>
            </a:r>
            <a:r>
              <a:rPr lang="es-MX" sz="2000" b="1" dirty="0">
                <a:latin typeface="Arial" panose="020B0604020202020204" pitchFamily="34" charset="0"/>
                <a:cs typeface="Arial" panose="020B0604020202020204" pitchFamily="34" charset="0"/>
              </a:rPr>
              <a:t>simplificar y sistematizar </a:t>
            </a:r>
            <a:r>
              <a:rPr lang="es-MX" sz="2000" dirty="0">
                <a:latin typeface="Arial" panose="020B0604020202020204" pitchFamily="34" charset="0"/>
                <a:cs typeface="Arial" panose="020B0604020202020204" pitchFamily="34" charset="0"/>
              </a:rPr>
              <a:t>las normas, f</a:t>
            </a:r>
            <a:r>
              <a:rPr lang="es-MX" sz="2000" b="1" dirty="0">
                <a:latin typeface="Arial" panose="020B0604020202020204" pitchFamily="34" charset="0"/>
                <a:cs typeface="Arial" panose="020B0604020202020204" pitchFamily="34" charset="0"/>
              </a:rPr>
              <a:t>acilitando su comprensión y aplicación tanto para empleadores como para trabajadores. </a:t>
            </a:r>
            <a:r>
              <a:rPr lang="es-MX" sz="2000" dirty="0">
                <a:latin typeface="Arial" panose="020B0604020202020204" pitchFamily="34" charset="0"/>
                <a:cs typeface="Arial" panose="020B0604020202020204" pitchFamily="34" charset="0"/>
              </a:rPr>
              <a:t>Además, se enfatiza la integración de los </a:t>
            </a:r>
            <a:r>
              <a:rPr lang="es-MX" sz="2000" b="1" dirty="0">
                <a:latin typeface="Arial" panose="020B0604020202020204" pitchFamily="34" charset="0"/>
                <a:cs typeface="Arial" panose="020B0604020202020204" pitchFamily="34" charset="0"/>
              </a:rPr>
              <a:t>principios de trabajo decente y equidad de género</a:t>
            </a:r>
            <a:r>
              <a:rPr lang="es-MX" sz="2000" dirty="0">
                <a:latin typeface="Arial" panose="020B0604020202020204" pitchFamily="34" charset="0"/>
                <a:cs typeface="Arial" panose="020B0604020202020204" pitchFamily="34" charset="0"/>
              </a:rPr>
              <a:t>, en línea con los compromisos internacionales adquiridos por el país.</a:t>
            </a:r>
            <a:endParaRPr lang="es-CL" sz="2000" dirty="0">
              <a:latin typeface="Arial" panose="020B0604020202020204" pitchFamily="34" charset="0"/>
              <a:cs typeface="Arial" panose="020B0604020202020204" pitchFamily="34" charset="0"/>
            </a:endParaRPr>
          </a:p>
        </p:txBody>
      </p:sp>
      <p:pic>
        <p:nvPicPr>
          <p:cNvPr id="5" name="Imagen 4" descr="Forma, Flecha&#10;&#10;Descripción generada automáticamente">
            <a:extLst>
              <a:ext uri="{FF2B5EF4-FFF2-40B4-BE49-F238E27FC236}">
                <a16:creationId xmlns:a16="http://schemas.microsoft.com/office/drawing/2014/main" id="{762ACC57-9751-ADF6-FB89-AAA59B9F7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4112" y="1916832"/>
            <a:ext cx="4208083"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681006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9CAEAF-E999-15D6-B434-A4F0CA33B7CE}"/>
              </a:ext>
            </a:extLst>
          </p:cNvPr>
          <p:cNvPicPr>
            <a:picLocks noChangeAspect="1"/>
          </p:cNvPicPr>
          <p:nvPr/>
        </p:nvPicPr>
        <p:blipFill rotWithShape="1">
          <a:blip r:embed="rId2"/>
          <a:srcRect l="6295" t="19550" r="12791" b="34251"/>
          <a:stretch/>
        </p:blipFill>
        <p:spPr>
          <a:xfrm>
            <a:off x="119336" y="1052736"/>
            <a:ext cx="6336704" cy="2035145"/>
          </a:xfrm>
          <a:prstGeom prst="rect">
            <a:avLst/>
          </a:prstGeom>
        </p:spPr>
      </p:pic>
      <p:sp>
        <p:nvSpPr>
          <p:cNvPr id="6" name="CuadroTexto 5">
            <a:extLst>
              <a:ext uri="{FF2B5EF4-FFF2-40B4-BE49-F238E27FC236}">
                <a16:creationId xmlns:a16="http://schemas.microsoft.com/office/drawing/2014/main" id="{8B297C84-22ED-DD53-EED9-98D265BB4A87}"/>
              </a:ext>
            </a:extLst>
          </p:cNvPr>
          <p:cNvSpPr txBox="1"/>
          <p:nvPr/>
        </p:nvSpPr>
        <p:spPr>
          <a:xfrm>
            <a:off x="983432" y="388808"/>
            <a:ext cx="5328592" cy="400110"/>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CONTEXTO / OBJETIVOS / PRINCIPIOS</a:t>
            </a:r>
            <a:endParaRPr lang="es-CL" sz="2000" b="1"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A4F2112-7549-3F98-6832-6AC41918858A}"/>
              </a:ext>
            </a:extLst>
          </p:cNvPr>
          <p:cNvPicPr>
            <a:picLocks noChangeAspect="1"/>
          </p:cNvPicPr>
          <p:nvPr/>
        </p:nvPicPr>
        <p:blipFill rotWithShape="1">
          <a:blip r:embed="rId3"/>
          <a:srcRect l="6295" t="24801" r="13381" b="38450"/>
          <a:stretch/>
        </p:blipFill>
        <p:spPr>
          <a:xfrm>
            <a:off x="1907603" y="3087881"/>
            <a:ext cx="6840760" cy="1760490"/>
          </a:xfrm>
          <a:prstGeom prst="rect">
            <a:avLst/>
          </a:prstGeom>
        </p:spPr>
      </p:pic>
      <p:pic>
        <p:nvPicPr>
          <p:cNvPr id="2" name="Imagen 1"/>
          <p:cNvPicPr>
            <a:picLocks noChangeAspect="1"/>
          </p:cNvPicPr>
          <p:nvPr/>
        </p:nvPicPr>
        <p:blipFill>
          <a:blip r:embed="rId4"/>
          <a:stretch>
            <a:fillRect/>
          </a:stretch>
        </p:blipFill>
        <p:spPr>
          <a:xfrm>
            <a:off x="5519936" y="4797152"/>
            <a:ext cx="6480720" cy="1947613"/>
          </a:xfrm>
          <a:prstGeom prst="rect">
            <a:avLst/>
          </a:prstGeom>
        </p:spPr>
      </p:pic>
    </p:spTree>
    <p:extLst>
      <p:ext uri="{BB962C8B-B14F-4D97-AF65-F5344CB8AC3E}">
        <p14:creationId xmlns:p14="http://schemas.microsoft.com/office/powerpoint/2010/main" val="147146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9CAEAF-E999-15D6-B434-A4F0CA33B7CE}"/>
              </a:ext>
            </a:extLst>
          </p:cNvPr>
          <p:cNvPicPr>
            <a:picLocks noChangeAspect="1"/>
          </p:cNvPicPr>
          <p:nvPr/>
        </p:nvPicPr>
        <p:blipFill rotWithShape="1">
          <a:blip r:embed="rId2"/>
          <a:srcRect l="6295" t="19550" r="12791" b="34251"/>
          <a:stretch/>
        </p:blipFill>
        <p:spPr>
          <a:xfrm>
            <a:off x="983432" y="1700808"/>
            <a:ext cx="9865100" cy="3168352"/>
          </a:xfrm>
          <a:prstGeom prst="rect">
            <a:avLst/>
          </a:prstGeom>
        </p:spPr>
      </p:pic>
      <p:sp>
        <p:nvSpPr>
          <p:cNvPr id="6" name="CuadroTexto 5">
            <a:extLst>
              <a:ext uri="{FF2B5EF4-FFF2-40B4-BE49-F238E27FC236}">
                <a16:creationId xmlns:a16="http://schemas.microsoft.com/office/drawing/2014/main" id="{8B297C84-22ED-DD53-EED9-98D265BB4A87}"/>
              </a:ext>
            </a:extLst>
          </p:cNvPr>
          <p:cNvSpPr txBox="1"/>
          <p:nvPr/>
        </p:nvSpPr>
        <p:spPr>
          <a:xfrm>
            <a:off x="983432" y="388808"/>
            <a:ext cx="5328592" cy="400110"/>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CONTEXTO / OBJETIVOS / PRINCIPIOS</a:t>
            </a:r>
            <a:endParaRPr lang="es-CL"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74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B297C84-22ED-DD53-EED9-98D265BB4A87}"/>
              </a:ext>
            </a:extLst>
          </p:cNvPr>
          <p:cNvSpPr txBox="1"/>
          <p:nvPr/>
        </p:nvSpPr>
        <p:spPr>
          <a:xfrm>
            <a:off x="983432" y="388808"/>
            <a:ext cx="5328592" cy="400110"/>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CONTEXTO / OBJETIVOS / PRINCIPIOS</a:t>
            </a:r>
            <a:endParaRPr lang="es-CL" sz="2000" b="1" dirty="0">
              <a:solidFill>
                <a:schemeClr val="bg1"/>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A4F2112-7549-3F98-6832-6AC41918858A}"/>
              </a:ext>
            </a:extLst>
          </p:cNvPr>
          <p:cNvPicPr>
            <a:picLocks noChangeAspect="1"/>
          </p:cNvPicPr>
          <p:nvPr/>
        </p:nvPicPr>
        <p:blipFill rotWithShape="1">
          <a:blip r:embed="rId2"/>
          <a:srcRect l="6295" t="24801" r="13381" b="38450"/>
          <a:stretch/>
        </p:blipFill>
        <p:spPr>
          <a:xfrm>
            <a:off x="983432" y="1772816"/>
            <a:ext cx="9793086" cy="2520280"/>
          </a:xfrm>
          <a:prstGeom prst="rect">
            <a:avLst/>
          </a:prstGeom>
        </p:spPr>
      </p:pic>
    </p:spTree>
    <p:extLst>
      <p:ext uri="{BB962C8B-B14F-4D97-AF65-F5344CB8AC3E}">
        <p14:creationId xmlns:p14="http://schemas.microsoft.com/office/powerpoint/2010/main" val="17608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B297C84-22ED-DD53-EED9-98D265BB4A87}"/>
              </a:ext>
            </a:extLst>
          </p:cNvPr>
          <p:cNvSpPr txBox="1"/>
          <p:nvPr/>
        </p:nvSpPr>
        <p:spPr>
          <a:xfrm>
            <a:off x="983432" y="388808"/>
            <a:ext cx="5328592" cy="400110"/>
          </a:xfrm>
          <a:prstGeom prst="rect">
            <a:avLst/>
          </a:prstGeom>
          <a:noFill/>
        </p:spPr>
        <p:txBody>
          <a:bodyPr wrap="square" rtlCol="0">
            <a:spAutoFit/>
          </a:bodyPr>
          <a:lstStyle/>
          <a:p>
            <a:r>
              <a:rPr lang="es-MX" sz="2000" b="1" dirty="0" smtClean="0">
                <a:solidFill>
                  <a:schemeClr val="bg1"/>
                </a:solidFill>
                <a:latin typeface="Arial" panose="020B0604020202020204" pitchFamily="34" charset="0"/>
                <a:cs typeface="Arial" panose="020B0604020202020204" pitchFamily="34" charset="0"/>
              </a:rPr>
              <a:t>CONTEXTO / OBJETIVOS / PRINCIPIOS</a:t>
            </a:r>
            <a:endParaRPr lang="es-CL" sz="2000" b="1" dirty="0">
              <a:solidFill>
                <a:schemeClr val="bg1"/>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91344" y="1412776"/>
            <a:ext cx="11631648" cy="3886742"/>
          </a:xfrm>
          <a:prstGeom prst="rect">
            <a:avLst/>
          </a:prstGeom>
        </p:spPr>
      </p:pic>
    </p:spTree>
    <p:extLst>
      <p:ext uri="{BB962C8B-B14F-4D97-AF65-F5344CB8AC3E}">
        <p14:creationId xmlns:p14="http://schemas.microsoft.com/office/powerpoint/2010/main" val="221473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C297A34-BF76-11DF-0B0F-D6722667D124}"/>
              </a:ext>
            </a:extLst>
          </p:cNvPr>
          <p:cNvSpPr txBox="1"/>
          <p:nvPr/>
        </p:nvSpPr>
        <p:spPr>
          <a:xfrm>
            <a:off x="119336" y="1196752"/>
            <a:ext cx="9686610" cy="4939814"/>
          </a:xfrm>
          <a:prstGeom prst="rect">
            <a:avLst/>
          </a:prstGeom>
          <a:noFill/>
        </p:spPr>
        <p:txBody>
          <a:bodyPr wrap="square" rtlCol="0">
            <a:spAutoFit/>
          </a:bodyPr>
          <a:lstStyle/>
          <a:p>
            <a:pPr algn="just"/>
            <a:r>
              <a:rPr lang="es-CL" sz="1500" dirty="0">
                <a:latin typeface="Arial" panose="020B0604020202020204" pitchFamily="34" charset="0"/>
                <a:cs typeface="Arial" panose="020B0604020202020204" pitchFamily="34" charset="0"/>
              </a:rPr>
              <a:t>En las definiciones, se entrega un glosario que puede servir para tomar definiciones, dentro de las que resultan de mayor relevancia:</a:t>
            </a:r>
          </a:p>
          <a:p>
            <a:pPr algn="just"/>
            <a:endParaRPr lang="es-CL" sz="1500" b="1" dirty="0">
              <a:latin typeface="Arial" panose="020B0604020202020204" pitchFamily="34" charset="0"/>
              <a:cs typeface="Arial" panose="020B0604020202020204" pitchFamily="34" charset="0"/>
            </a:endParaRPr>
          </a:p>
          <a:p>
            <a:pPr algn="just"/>
            <a:r>
              <a:rPr lang="es-CL" sz="1500" b="1" dirty="0">
                <a:latin typeface="Arial" panose="020B0604020202020204" pitchFamily="34" charset="0"/>
                <a:cs typeface="Arial" panose="020B0604020202020204" pitchFamily="34" charset="0"/>
              </a:rPr>
              <a:t>Gestión preventiva: </a:t>
            </a:r>
            <a:r>
              <a:rPr lang="es-CL" sz="1500" dirty="0">
                <a:latin typeface="Arial" panose="020B0604020202020204" pitchFamily="34" charset="0"/>
                <a:cs typeface="Arial" panose="020B0604020202020204" pitchFamily="34" charset="0"/>
              </a:rPr>
              <a:t>Corresponde a aquellas acciones sistematizadas que debe ejecutar la entidad empleadora, de acuerdo con la normativa vigente, para proteger eficazmente la vida y salud de las personas trabajadoras.</a:t>
            </a:r>
          </a:p>
          <a:p>
            <a:pPr algn="just"/>
            <a:endParaRPr lang="es-CL" sz="1500" b="1" dirty="0">
              <a:latin typeface="Arial" panose="020B0604020202020204" pitchFamily="34" charset="0"/>
              <a:cs typeface="Arial" panose="020B0604020202020204" pitchFamily="34" charset="0"/>
            </a:endParaRPr>
          </a:p>
          <a:p>
            <a:pPr algn="just"/>
            <a:r>
              <a:rPr lang="es-CL" sz="1500" b="1" dirty="0">
                <a:latin typeface="Arial" panose="020B0604020202020204" pitchFamily="34" charset="0"/>
                <a:cs typeface="Arial" panose="020B0604020202020204" pitchFamily="34" charset="0"/>
              </a:rPr>
              <a:t>Entorno de trabajo seguro y saludable: </a:t>
            </a:r>
            <a:r>
              <a:rPr lang="es-CL" sz="1500" dirty="0">
                <a:latin typeface="Arial" panose="020B0604020202020204" pitchFamily="34" charset="0"/>
                <a:cs typeface="Arial" panose="020B0604020202020204" pitchFamily="34" charset="0"/>
              </a:rPr>
              <a:t>Es aquel en que se han eliminado los riesgos laborales presentes en los lugares de trabajo, o se han tomado todas las medidas necesarias para reducir al mínimo o controlar tales riesgos y se ha integrado la prevención de riesgos con la cultura organizacional de la respectiva entidad empleadora.</a:t>
            </a:r>
          </a:p>
          <a:p>
            <a:pPr algn="just"/>
            <a:endParaRPr lang="es-CL" sz="1500" b="1" dirty="0">
              <a:latin typeface="Arial" panose="020B0604020202020204" pitchFamily="34" charset="0"/>
              <a:cs typeface="Arial" panose="020B0604020202020204" pitchFamily="34" charset="0"/>
            </a:endParaRPr>
          </a:p>
          <a:p>
            <a:pPr algn="just"/>
            <a:r>
              <a:rPr lang="es-CL" sz="1500" b="1" dirty="0">
                <a:latin typeface="Arial" panose="020B0604020202020204" pitchFamily="34" charset="0"/>
                <a:cs typeface="Arial" panose="020B0604020202020204" pitchFamily="34" charset="0"/>
              </a:rPr>
              <a:t>Incidentes o sucesos peligrosos: </a:t>
            </a:r>
            <a:r>
              <a:rPr lang="es-CL" sz="1500" dirty="0">
                <a:latin typeface="Arial" panose="020B0604020202020204" pitchFamily="34" charset="0"/>
                <a:cs typeface="Arial" panose="020B0604020202020204" pitchFamily="34" charset="0"/>
              </a:rPr>
              <a:t>Son aquellos eventos que potencialmente pueden tener como consecuencia un accidente o un daño a la salud de las personas, siempre que todos ellos impidan el normal desarrollo de las actividades laborales afectadas. </a:t>
            </a:r>
          </a:p>
          <a:p>
            <a:pPr algn="just"/>
            <a:endParaRPr lang="es-CL" sz="1500" b="1" dirty="0">
              <a:latin typeface="Arial" panose="020B0604020202020204" pitchFamily="34" charset="0"/>
              <a:cs typeface="Arial" panose="020B0604020202020204" pitchFamily="34" charset="0"/>
            </a:endParaRPr>
          </a:p>
          <a:p>
            <a:pPr algn="just"/>
            <a:r>
              <a:rPr lang="es-CL" sz="1500" b="1" dirty="0">
                <a:latin typeface="Arial" panose="020B0604020202020204" pitchFamily="34" charset="0"/>
                <a:cs typeface="Arial" panose="020B0604020202020204" pitchFamily="34" charset="0"/>
              </a:rPr>
              <a:t>Personas trabajadoras especialmente sensibles a determinados riesgos: </a:t>
            </a:r>
            <a:r>
              <a:rPr lang="es-CL" sz="1500" dirty="0">
                <a:latin typeface="Arial" panose="020B0604020202020204" pitchFamily="34" charset="0"/>
                <a:cs typeface="Arial" panose="020B0604020202020204" pitchFamily="34" charset="0"/>
              </a:rPr>
              <a:t>Son aquellas personas que, por sus características o condiciones personales, son más sensibles o vulnerables a determinados riesgos y requieren de un mayor grado de protección. </a:t>
            </a:r>
          </a:p>
          <a:p>
            <a:pPr algn="just"/>
            <a:r>
              <a:rPr lang="es-CL" sz="1500" dirty="0">
                <a:latin typeface="Arial" panose="020B0604020202020204" pitchFamily="34" charset="0"/>
                <a:cs typeface="Arial" panose="020B0604020202020204" pitchFamily="34" charset="0"/>
              </a:rPr>
              <a:t>Además, incluye las definiciones de: Violencia y acoso en el mundo del trabajo, Violencia o acoso por razón de género (Incluye el acoso sexual), Medidas preventivas, Medidas correctivas</a:t>
            </a:r>
          </a:p>
        </p:txBody>
      </p:sp>
      <p:sp>
        <p:nvSpPr>
          <p:cNvPr id="5" name="CuadroTexto 4">
            <a:extLst>
              <a:ext uri="{FF2B5EF4-FFF2-40B4-BE49-F238E27FC236}">
                <a16:creationId xmlns:a16="http://schemas.microsoft.com/office/drawing/2014/main" id="{12F71032-FA05-F951-B6CB-801625E9E803}"/>
              </a:ext>
            </a:extLst>
          </p:cNvPr>
          <p:cNvSpPr txBox="1"/>
          <p:nvPr/>
        </p:nvSpPr>
        <p:spPr>
          <a:xfrm>
            <a:off x="623392" y="476672"/>
            <a:ext cx="5328592" cy="400110"/>
          </a:xfrm>
          <a:prstGeom prst="rect">
            <a:avLst/>
          </a:prstGeom>
          <a:noFill/>
        </p:spPr>
        <p:txBody>
          <a:bodyPr wrap="square" rtlCol="0">
            <a:spAutoFit/>
          </a:bodyPr>
          <a:lstStyle/>
          <a:p>
            <a:r>
              <a:rPr lang="es-MX" sz="2000" b="1" dirty="0">
                <a:latin typeface="Arial" panose="020B0604020202020204" pitchFamily="34" charset="0"/>
                <a:cs typeface="Arial" panose="020B0604020202020204" pitchFamily="34" charset="0"/>
              </a:rPr>
              <a:t>DEFINICIONES</a:t>
            </a:r>
            <a:endParaRPr lang="es-CL" sz="20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0155361" y="1340768"/>
            <a:ext cx="1591944" cy="1516046"/>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10155361" y="3212976"/>
            <a:ext cx="1594439" cy="1753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640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E2AA116A-31A9-004F-C887-D94757B4966D}"/>
              </a:ext>
            </a:extLst>
          </p:cNvPr>
          <p:cNvSpPr txBox="1"/>
          <p:nvPr/>
        </p:nvSpPr>
        <p:spPr>
          <a:xfrm>
            <a:off x="983432" y="476672"/>
            <a:ext cx="4392488" cy="523220"/>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PILARES</a:t>
            </a:r>
            <a:endParaRPr lang="es-CL" sz="2800" b="1"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BA2CE272-B46C-B6CA-3FE8-F9C3A732FB83}"/>
              </a:ext>
            </a:extLst>
          </p:cNvPr>
          <p:cNvSpPr/>
          <p:nvPr/>
        </p:nvSpPr>
        <p:spPr>
          <a:xfrm>
            <a:off x="-19632" y="1684582"/>
            <a:ext cx="7384160" cy="674784"/>
          </a:xfrm>
          <a:custGeom>
            <a:avLst/>
            <a:gdLst>
              <a:gd name="connsiteX0" fmla="*/ 0 w 7248128"/>
              <a:gd name="connsiteY0" fmla="*/ 0 h 1080120"/>
              <a:gd name="connsiteX1" fmla="*/ 7248128 w 7248128"/>
              <a:gd name="connsiteY1" fmla="*/ 0 h 1080120"/>
              <a:gd name="connsiteX2" fmla="*/ 7248128 w 7248128"/>
              <a:gd name="connsiteY2" fmla="*/ 1080120 h 1080120"/>
              <a:gd name="connsiteX3" fmla="*/ 0 w 7248128"/>
              <a:gd name="connsiteY3" fmla="*/ 1080120 h 1080120"/>
              <a:gd name="connsiteX4" fmla="*/ 0 w 7248128"/>
              <a:gd name="connsiteY4" fmla="*/ 0 h 1080120"/>
              <a:gd name="connsiteX0" fmla="*/ 0 w 7248128"/>
              <a:gd name="connsiteY0" fmla="*/ 0 h 1080120"/>
              <a:gd name="connsiteX1" fmla="*/ 7248128 w 7248128"/>
              <a:gd name="connsiteY1" fmla="*/ 0 h 1080120"/>
              <a:gd name="connsiteX2" fmla="*/ 6448028 w 7248128"/>
              <a:gd name="connsiteY2" fmla="*/ 1080120 h 1080120"/>
              <a:gd name="connsiteX3" fmla="*/ 0 w 7248128"/>
              <a:gd name="connsiteY3" fmla="*/ 1080120 h 1080120"/>
              <a:gd name="connsiteX4" fmla="*/ 0 w 7248128"/>
              <a:gd name="connsiteY4" fmla="*/ 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128" h="1080120">
                <a:moveTo>
                  <a:pt x="0" y="0"/>
                </a:moveTo>
                <a:lnTo>
                  <a:pt x="7248128" y="0"/>
                </a:lnTo>
                <a:lnTo>
                  <a:pt x="6448028" y="1080120"/>
                </a:lnTo>
                <a:lnTo>
                  <a:pt x="0" y="1080120"/>
                </a:lnTo>
                <a:lnTo>
                  <a:pt x="0" y="0"/>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effectLst>
                  <a:outerShdw blurRad="38100" dist="38100" dir="2700000" algn="tl">
                    <a:srgbClr val="000000">
                      <a:alpha val="43137"/>
                    </a:srgbClr>
                  </a:outerShdw>
                </a:effectLst>
              </a:rPr>
              <a:t>GESTIÓN PREVENTIVA</a:t>
            </a:r>
            <a:endParaRPr lang="es-CL" sz="1600" b="1" dirty="0">
              <a:effectLst>
                <a:outerShdw blurRad="38100" dist="38100" dir="2700000" algn="tl">
                  <a:srgbClr val="000000">
                    <a:alpha val="43137"/>
                  </a:srgbClr>
                </a:outerShdw>
              </a:effectLst>
            </a:endParaRPr>
          </a:p>
        </p:txBody>
      </p:sp>
      <p:sp>
        <p:nvSpPr>
          <p:cNvPr id="9" name="Rectángulo 7">
            <a:extLst>
              <a:ext uri="{FF2B5EF4-FFF2-40B4-BE49-F238E27FC236}">
                <a16:creationId xmlns:a16="http://schemas.microsoft.com/office/drawing/2014/main" id="{05FFE6D2-E20B-5823-4166-1EB01EE9CF0D}"/>
              </a:ext>
            </a:extLst>
          </p:cNvPr>
          <p:cNvSpPr/>
          <p:nvPr/>
        </p:nvSpPr>
        <p:spPr>
          <a:xfrm>
            <a:off x="-12939" y="2688498"/>
            <a:ext cx="7279595" cy="674784"/>
          </a:xfrm>
          <a:custGeom>
            <a:avLst/>
            <a:gdLst>
              <a:gd name="connsiteX0" fmla="*/ 0 w 7248128"/>
              <a:gd name="connsiteY0" fmla="*/ 0 h 1080120"/>
              <a:gd name="connsiteX1" fmla="*/ 7248128 w 7248128"/>
              <a:gd name="connsiteY1" fmla="*/ 0 h 1080120"/>
              <a:gd name="connsiteX2" fmla="*/ 7248128 w 7248128"/>
              <a:gd name="connsiteY2" fmla="*/ 1080120 h 1080120"/>
              <a:gd name="connsiteX3" fmla="*/ 0 w 7248128"/>
              <a:gd name="connsiteY3" fmla="*/ 1080120 h 1080120"/>
              <a:gd name="connsiteX4" fmla="*/ 0 w 7248128"/>
              <a:gd name="connsiteY4" fmla="*/ 0 h 1080120"/>
              <a:gd name="connsiteX0" fmla="*/ 0 w 7248128"/>
              <a:gd name="connsiteY0" fmla="*/ 0 h 1080120"/>
              <a:gd name="connsiteX1" fmla="*/ 7248128 w 7248128"/>
              <a:gd name="connsiteY1" fmla="*/ 0 h 1080120"/>
              <a:gd name="connsiteX2" fmla="*/ 6448028 w 7248128"/>
              <a:gd name="connsiteY2" fmla="*/ 1080120 h 1080120"/>
              <a:gd name="connsiteX3" fmla="*/ 0 w 7248128"/>
              <a:gd name="connsiteY3" fmla="*/ 1080120 h 1080120"/>
              <a:gd name="connsiteX4" fmla="*/ 0 w 7248128"/>
              <a:gd name="connsiteY4" fmla="*/ 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128" h="1080120">
                <a:moveTo>
                  <a:pt x="0" y="0"/>
                </a:moveTo>
                <a:lnTo>
                  <a:pt x="7248128" y="0"/>
                </a:lnTo>
                <a:lnTo>
                  <a:pt x="6448028" y="1080120"/>
                </a:lnTo>
                <a:lnTo>
                  <a:pt x="0" y="1080120"/>
                </a:lnTo>
                <a:lnTo>
                  <a:pt x="0" y="0"/>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effectLst>
                  <a:outerShdw blurRad="38100" dist="38100" dir="2700000" algn="tl">
                    <a:srgbClr val="000000">
                      <a:alpha val="43137"/>
                    </a:srgbClr>
                  </a:outerShdw>
                </a:effectLst>
              </a:rPr>
              <a:t>ORGANIZACIÓN Y ESTRUCTURA PREVENTIVA </a:t>
            </a:r>
            <a:endParaRPr lang="es-CL" sz="1600" b="1" dirty="0">
              <a:effectLst>
                <a:outerShdw blurRad="38100" dist="38100" dir="2700000" algn="tl">
                  <a:srgbClr val="000000">
                    <a:alpha val="43137"/>
                  </a:srgbClr>
                </a:outerShdw>
              </a:effectLst>
            </a:endParaRPr>
          </a:p>
        </p:txBody>
      </p:sp>
      <p:sp>
        <p:nvSpPr>
          <p:cNvPr id="10" name="Rectángulo 7">
            <a:extLst>
              <a:ext uri="{FF2B5EF4-FFF2-40B4-BE49-F238E27FC236}">
                <a16:creationId xmlns:a16="http://schemas.microsoft.com/office/drawing/2014/main" id="{697F8DFA-3DD4-0CFB-DE49-6E0E81946E05}"/>
              </a:ext>
            </a:extLst>
          </p:cNvPr>
          <p:cNvSpPr/>
          <p:nvPr/>
        </p:nvSpPr>
        <p:spPr>
          <a:xfrm>
            <a:off x="-5278" y="3706821"/>
            <a:ext cx="7146090" cy="674784"/>
          </a:xfrm>
          <a:custGeom>
            <a:avLst/>
            <a:gdLst>
              <a:gd name="connsiteX0" fmla="*/ 0 w 7248128"/>
              <a:gd name="connsiteY0" fmla="*/ 0 h 1080120"/>
              <a:gd name="connsiteX1" fmla="*/ 7248128 w 7248128"/>
              <a:gd name="connsiteY1" fmla="*/ 0 h 1080120"/>
              <a:gd name="connsiteX2" fmla="*/ 7248128 w 7248128"/>
              <a:gd name="connsiteY2" fmla="*/ 1080120 h 1080120"/>
              <a:gd name="connsiteX3" fmla="*/ 0 w 7248128"/>
              <a:gd name="connsiteY3" fmla="*/ 1080120 h 1080120"/>
              <a:gd name="connsiteX4" fmla="*/ 0 w 7248128"/>
              <a:gd name="connsiteY4" fmla="*/ 0 h 1080120"/>
              <a:gd name="connsiteX0" fmla="*/ 0 w 7248128"/>
              <a:gd name="connsiteY0" fmla="*/ 0 h 1080120"/>
              <a:gd name="connsiteX1" fmla="*/ 7248128 w 7248128"/>
              <a:gd name="connsiteY1" fmla="*/ 0 h 1080120"/>
              <a:gd name="connsiteX2" fmla="*/ 6448028 w 7248128"/>
              <a:gd name="connsiteY2" fmla="*/ 1080120 h 1080120"/>
              <a:gd name="connsiteX3" fmla="*/ 0 w 7248128"/>
              <a:gd name="connsiteY3" fmla="*/ 1080120 h 1080120"/>
              <a:gd name="connsiteX4" fmla="*/ 0 w 7248128"/>
              <a:gd name="connsiteY4" fmla="*/ 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128" h="1080120">
                <a:moveTo>
                  <a:pt x="0" y="0"/>
                </a:moveTo>
                <a:lnTo>
                  <a:pt x="7248128" y="0"/>
                </a:lnTo>
                <a:lnTo>
                  <a:pt x="6448028" y="1080120"/>
                </a:lnTo>
                <a:lnTo>
                  <a:pt x="0" y="1080120"/>
                </a:lnTo>
                <a:lnTo>
                  <a:pt x="0" y="0"/>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effectLst>
                  <a:outerShdw blurRad="38100" dist="38100" dir="2700000" algn="tl">
                    <a:srgbClr val="000000">
                      <a:alpha val="43137"/>
                    </a:srgbClr>
                  </a:outerShdw>
                </a:effectLst>
              </a:rPr>
              <a:t>VIGILANCIA/INVESTIGACIÓN/REGISTRO/INDICADORES</a:t>
            </a:r>
            <a:endParaRPr lang="es-CL" sz="1600" b="1" dirty="0">
              <a:effectLst>
                <a:outerShdw blurRad="38100" dist="38100" dir="2700000" algn="tl">
                  <a:srgbClr val="000000">
                    <a:alpha val="43137"/>
                  </a:srgbClr>
                </a:outerShdw>
              </a:effectLst>
            </a:endParaRPr>
          </a:p>
        </p:txBody>
      </p:sp>
      <p:sp>
        <p:nvSpPr>
          <p:cNvPr id="11" name="Rectángulo 7">
            <a:extLst>
              <a:ext uri="{FF2B5EF4-FFF2-40B4-BE49-F238E27FC236}">
                <a16:creationId xmlns:a16="http://schemas.microsoft.com/office/drawing/2014/main" id="{CA6AF905-9481-3A5C-C38E-8C46CDB226A1}"/>
              </a:ext>
            </a:extLst>
          </p:cNvPr>
          <p:cNvSpPr/>
          <p:nvPr/>
        </p:nvSpPr>
        <p:spPr>
          <a:xfrm>
            <a:off x="-12938" y="4725144"/>
            <a:ext cx="7146090" cy="674784"/>
          </a:xfrm>
          <a:custGeom>
            <a:avLst/>
            <a:gdLst>
              <a:gd name="connsiteX0" fmla="*/ 0 w 7248128"/>
              <a:gd name="connsiteY0" fmla="*/ 0 h 1080120"/>
              <a:gd name="connsiteX1" fmla="*/ 7248128 w 7248128"/>
              <a:gd name="connsiteY1" fmla="*/ 0 h 1080120"/>
              <a:gd name="connsiteX2" fmla="*/ 7248128 w 7248128"/>
              <a:gd name="connsiteY2" fmla="*/ 1080120 h 1080120"/>
              <a:gd name="connsiteX3" fmla="*/ 0 w 7248128"/>
              <a:gd name="connsiteY3" fmla="*/ 1080120 h 1080120"/>
              <a:gd name="connsiteX4" fmla="*/ 0 w 7248128"/>
              <a:gd name="connsiteY4" fmla="*/ 0 h 1080120"/>
              <a:gd name="connsiteX0" fmla="*/ 0 w 7248128"/>
              <a:gd name="connsiteY0" fmla="*/ 0 h 1080120"/>
              <a:gd name="connsiteX1" fmla="*/ 7248128 w 7248128"/>
              <a:gd name="connsiteY1" fmla="*/ 0 h 1080120"/>
              <a:gd name="connsiteX2" fmla="*/ 6448028 w 7248128"/>
              <a:gd name="connsiteY2" fmla="*/ 1080120 h 1080120"/>
              <a:gd name="connsiteX3" fmla="*/ 0 w 7248128"/>
              <a:gd name="connsiteY3" fmla="*/ 1080120 h 1080120"/>
              <a:gd name="connsiteX4" fmla="*/ 0 w 7248128"/>
              <a:gd name="connsiteY4" fmla="*/ 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128" h="1080120">
                <a:moveTo>
                  <a:pt x="0" y="0"/>
                </a:moveTo>
                <a:lnTo>
                  <a:pt x="7248128" y="0"/>
                </a:lnTo>
                <a:lnTo>
                  <a:pt x="6448028" y="1080120"/>
                </a:lnTo>
                <a:lnTo>
                  <a:pt x="0" y="1080120"/>
                </a:lnTo>
                <a:lnTo>
                  <a:pt x="0" y="0"/>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sz="1600" b="1" i="0" u="none" strike="noStrike" baseline="0" dirty="0">
                <a:solidFill>
                  <a:schemeClr val="bg1"/>
                </a:solidFill>
                <a:effectLst>
                  <a:outerShdw blurRad="38100" dist="38100" dir="2700000" algn="tl">
                    <a:srgbClr val="000000">
                      <a:alpha val="43137"/>
                    </a:srgbClr>
                  </a:outerShdw>
                </a:effectLst>
                <a:cs typeface="Arial" panose="020B0604020202020204" pitchFamily="34" charset="0"/>
              </a:rPr>
              <a:t>ASISTENCIA TÉCNICA DE LOS ORGANISMOS ADMINISTRADORES </a:t>
            </a:r>
            <a:endParaRPr lang="es-CL" sz="16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2" name="Rectángulo 7">
            <a:extLst>
              <a:ext uri="{FF2B5EF4-FFF2-40B4-BE49-F238E27FC236}">
                <a16:creationId xmlns:a16="http://schemas.microsoft.com/office/drawing/2014/main" id="{9B1AF29F-54D8-B4A6-E5E6-A4F423FF9634}"/>
              </a:ext>
            </a:extLst>
          </p:cNvPr>
          <p:cNvSpPr/>
          <p:nvPr/>
        </p:nvSpPr>
        <p:spPr>
          <a:xfrm>
            <a:off x="2382" y="5645233"/>
            <a:ext cx="7130770" cy="674784"/>
          </a:xfrm>
          <a:custGeom>
            <a:avLst/>
            <a:gdLst>
              <a:gd name="connsiteX0" fmla="*/ 0 w 7248128"/>
              <a:gd name="connsiteY0" fmla="*/ 0 h 1080120"/>
              <a:gd name="connsiteX1" fmla="*/ 7248128 w 7248128"/>
              <a:gd name="connsiteY1" fmla="*/ 0 h 1080120"/>
              <a:gd name="connsiteX2" fmla="*/ 7248128 w 7248128"/>
              <a:gd name="connsiteY2" fmla="*/ 1080120 h 1080120"/>
              <a:gd name="connsiteX3" fmla="*/ 0 w 7248128"/>
              <a:gd name="connsiteY3" fmla="*/ 1080120 h 1080120"/>
              <a:gd name="connsiteX4" fmla="*/ 0 w 7248128"/>
              <a:gd name="connsiteY4" fmla="*/ 0 h 1080120"/>
              <a:gd name="connsiteX0" fmla="*/ 0 w 7248128"/>
              <a:gd name="connsiteY0" fmla="*/ 0 h 1080120"/>
              <a:gd name="connsiteX1" fmla="*/ 7248128 w 7248128"/>
              <a:gd name="connsiteY1" fmla="*/ 0 h 1080120"/>
              <a:gd name="connsiteX2" fmla="*/ 6448028 w 7248128"/>
              <a:gd name="connsiteY2" fmla="*/ 1080120 h 1080120"/>
              <a:gd name="connsiteX3" fmla="*/ 0 w 7248128"/>
              <a:gd name="connsiteY3" fmla="*/ 1080120 h 1080120"/>
              <a:gd name="connsiteX4" fmla="*/ 0 w 7248128"/>
              <a:gd name="connsiteY4" fmla="*/ 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8128" h="1080120">
                <a:moveTo>
                  <a:pt x="0" y="0"/>
                </a:moveTo>
                <a:lnTo>
                  <a:pt x="7248128" y="0"/>
                </a:lnTo>
                <a:lnTo>
                  <a:pt x="6448028" y="1080120"/>
                </a:lnTo>
                <a:lnTo>
                  <a:pt x="0" y="1080120"/>
                </a:lnTo>
                <a:lnTo>
                  <a:pt x="0" y="0"/>
                </a:lnTo>
                <a:close/>
              </a:path>
            </a:pathLst>
          </a:cu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latin typeface="+mj-lt"/>
              </a:rPr>
              <a:t> </a:t>
            </a:r>
            <a:r>
              <a:rPr lang="es-MX" sz="1600" b="1" dirty="0" smtClean="0">
                <a:solidFill>
                  <a:schemeClr val="bg1"/>
                </a:solidFill>
                <a:effectLst>
                  <a:outerShdw blurRad="38100" dist="38100" dir="2700000" algn="tl">
                    <a:srgbClr val="000000">
                      <a:alpha val="43137"/>
                    </a:srgbClr>
                  </a:outerShdw>
                </a:effectLst>
                <a:latin typeface="+mj-lt"/>
              </a:rPr>
              <a:t>              </a:t>
            </a:r>
            <a:r>
              <a:rPr lang="es-MX" sz="1600" b="1" i="0" u="none" strike="noStrike" baseline="0" dirty="0" smtClean="0">
                <a:solidFill>
                  <a:schemeClr val="bg1"/>
                </a:solidFill>
                <a:effectLst>
                  <a:outerShdw blurRad="38100" dist="38100" dir="2700000" algn="tl">
                    <a:srgbClr val="000000">
                      <a:alpha val="43137"/>
                    </a:srgbClr>
                  </a:outerShdw>
                </a:effectLst>
                <a:latin typeface="+mj-lt"/>
              </a:rPr>
              <a:t>FISCALIZACIÓN </a:t>
            </a:r>
            <a:r>
              <a:rPr lang="es-MX" sz="1600" b="1" i="0" u="none" strike="noStrike" baseline="0" dirty="0">
                <a:solidFill>
                  <a:schemeClr val="bg1"/>
                </a:solidFill>
                <a:effectLst>
                  <a:outerShdw blurRad="38100" dist="38100" dir="2700000" algn="tl">
                    <a:srgbClr val="000000">
                      <a:alpha val="43137"/>
                    </a:srgbClr>
                  </a:outerShdw>
                </a:effectLst>
                <a:latin typeface="+mj-lt"/>
              </a:rPr>
              <a:t>DE LA ACTIVIDAD PREVENTIVA, VIGENCIA DEL REGLAMENTO Y DISPOSICIONES TRANSITORIA </a:t>
            </a:r>
            <a:endParaRPr lang="es-CL" sz="1600" b="1"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p:txBody>
      </p:sp>
      <p:grpSp>
        <p:nvGrpSpPr>
          <p:cNvPr id="2" name="Grupo 1"/>
          <p:cNvGrpSpPr/>
          <p:nvPr/>
        </p:nvGrpSpPr>
        <p:grpSpPr>
          <a:xfrm>
            <a:off x="7464152" y="1677360"/>
            <a:ext cx="4526499" cy="2616389"/>
            <a:chOff x="7464152" y="1677360"/>
            <a:chExt cx="4526499" cy="2616389"/>
          </a:xfrm>
        </p:grpSpPr>
        <p:pic>
          <p:nvPicPr>
            <p:cNvPr id="20" name="Imagen 19">
              <a:extLst>
                <a:ext uri="{FF2B5EF4-FFF2-40B4-BE49-F238E27FC236}">
                  <a16:creationId xmlns:a16="http://schemas.microsoft.com/office/drawing/2014/main" id="{0EB90732-F9F4-0F86-45D0-E0D674F6DD49}"/>
                </a:ext>
              </a:extLst>
            </p:cNvPr>
            <p:cNvPicPr>
              <a:picLocks noChangeAspect="1"/>
            </p:cNvPicPr>
            <p:nvPr/>
          </p:nvPicPr>
          <p:blipFill rotWithShape="1">
            <a:blip r:embed="rId3"/>
            <a:srcRect l="16926" t="30096" r="60631" b="31754"/>
            <a:stretch/>
          </p:blipFill>
          <p:spPr>
            <a:xfrm>
              <a:off x="7464152" y="1677360"/>
              <a:ext cx="2736304" cy="2616389"/>
            </a:xfrm>
            <a:prstGeom prst="rect">
              <a:avLst/>
            </a:prstGeom>
          </p:spPr>
        </p:pic>
        <p:sp>
          <p:nvSpPr>
            <p:cNvPr id="24" name="Elipse 23">
              <a:extLst>
                <a:ext uri="{FF2B5EF4-FFF2-40B4-BE49-F238E27FC236}">
                  <a16:creationId xmlns:a16="http://schemas.microsoft.com/office/drawing/2014/main" id="{EA8B171E-DD02-18C3-19F0-294143007E04}"/>
                </a:ext>
              </a:extLst>
            </p:cNvPr>
            <p:cNvSpPr/>
            <p:nvPr/>
          </p:nvSpPr>
          <p:spPr>
            <a:xfrm>
              <a:off x="7722853" y="1836404"/>
              <a:ext cx="706801" cy="710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3" name="Gráfico 22" descr="Edificio contorno">
              <a:extLst>
                <a:ext uri="{FF2B5EF4-FFF2-40B4-BE49-F238E27FC236}">
                  <a16:creationId xmlns:a16="http://schemas.microsoft.com/office/drawing/2014/main" id="{023A891D-4EB5-8203-6EAD-40D161D334F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12478" y="1803334"/>
              <a:ext cx="617552" cy="617552"/>
            </a:xfrm>
            <a:prstGeom prst="rect">
              <a:avLst/>
            </a:prstGeom>
          </p:spPr>
        </p:pic>
        <p:sp>
          <p:nvSpPr>
            <p:cNvPr id="26" name="Elipse 25">
              <a:extLst>
                <a:ext uri="{FF2B5EF4-FFF2-40B4-BE49-F238E27FC236}">
                  <a16:creationId xmlns:a16="http://schemas.microsoft.com/office/drawing/2014/main" id="{1FAAC7EB-459F-4937-9678-8D76044464AC}"/>
                </a:ext>
              </a:extLst>
            </p:cNvPr>
            <p:cNvSpPr/>
            <p:nvPr/>
          </p:nvSpPr>
          <p:spPr>
            <a:xfrm>
              <a:off x="7680176" y="3501746"/>
              <a:ext cx="792088" cy="69095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6" name="Gráfico 15" descr="Mujer trabajadora de la construcción con relleno sólido">
              <a:extLst>
                <a:ext uri="{FF2B5EF4-FFF2-40B4-BE49-F238E27FC236}">
                  <a16:creationId xmlns:a16="http://schemas.microsoft.com/office/drawing/2014/main" id="{79ACCF97-F896-4ADF-B225-3672FA0F29D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680176" y="3538964"/>
              <a:ext cx="461088" cy="461088"/>
            </a:xfrm>
            <a:prstGeom prst="rect">
              <a:avLst/>
            </a:prstGeom>
          </p:spPr>
        </p:pic>
        <p:pic>
          <p:nvPicPr>
            <p:cNvPr id="14" name="Gráfico 13" descr="Hombre trabajador de la construcción con relleno sólido">
              <a:extLst>
                <a:ext uri="{FF2B5EF4-FFF2-40B4-BE49-F238E27FC236}">
                  <a16:creationId xmlns:a16="http://schemas.microsoft.com/office/drawing/2014/main" id="{A1A929E1-BB67-B261-DB9F-6347E36AC56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11604" y="3612107"/>
              <a:ext cx="418426" cy="418426"/>
            </a:xfrm>
            <a:prstGeom prst="rect">
              <a:avLst/>
            </a:prstGeom>
          </p:spPr>
        </p:pic>
        <p:sp>
          <p:nvSpPr>
            <p:cNvPr id="27" name="Elipse 26">
              <a:extLst>
                <a:ext uri="{FF2B5EF4-FFF2-40B4-BE49-F238E27FC236}">
                  <a16:creationId xmlns:a16="http://schemas.microsoft.com/office/drawing/2014/main" id="{948291AA-D66F-DC9E-542F-D820B21BC8FD}"/>
                </a:ext>
              </a:extLst>
            </p:cNvPr>
            <p:cNvSpPr/>
            <p:nvPr/>
          </p:nvSpPr>
          <p:spPr>
            <a:xfrm>
              <a:off x="9421440" y="1884114"/>
              <a:ext cx="634270" cy="6391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8" name="Elipse 27">
              <a:extLst>
                <a:ext uri="{FF2B5EF4-FFF2-40B4-BE49-F238E27FC236}">
                  <a16:creationId xmlns:a16="http://schemas.microsoft.com/office/drawing/2014/main" id="{ED71BC6E-31D2-AE5B-C0FD-E242B1203FCB}"/>
                </a:ext>
              </a:extLst>
            </p:cNvPr>
            <p:cNvSpPr/>
            <p:nvPr/>
          </p:nvSpPr>
          <p:spPr>
            <a:xfrm>
              <a:off x="9318514" y="3501746"/>
              <a:ext cx="778330" cy="69095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0" name="Imagen 29">
              <a:extLst>
                <a:ext uri="{FF2B5EF4-FFF2-40B4-BE49-F238E27FC236}">
                  <a16:creationId xmlns:a16="http://schemas.microsoft.com/office/drawing/2014/main" id="{7E6F6A84-7C6E-8184-035A-6AB3F5A966E5}"/>
                </a:ext>
              </a:extLst>
            </p:cNvPr>
            <p:cNvPicPr>
              <a:picLocks noChangeAspect="1"/>
            </p:cNvPicPr>
            <p:nvPr/>
          </p:nvPicPr>
          <p:blipFill rotWithShape="1">
            <a:blip r:embed="rId10"/>
            <a:srcRect l="77556" t="24800" r="15594" b="65880"/>
            <a:stretch/>
          </p:blipFill>
          <p:spPr>
            <a:xfrm>
              <a:off x="9521064" y="1971262"/>
              <a:ext cx="339868" cy="260102"/>
            </a:xfrm>
            <a:prstGeom prst="rect">
              <a:avLst/>
            </a:prstGeom>
          </p:spPr>
        </p:pic>
        <p:pic>
          <p:nvPicPr>
            <p:cNvPr id="32" name="Gráfico 31" descr="Tribunal con relleno sólido">
              <a:extLst>
                <a:ext uri="{FF2B5EF4-FFF2-40B4-BE49-F238E27FC236}">
                  <a16:creationId xmlns:a16="http://schemas.microsoft.com/office/drawing/2014/main" id="{1931D361-CEFE-6316-5127-67DA888329BF}"/>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433233" y="3501746"/>
              <a:ext cx="515529" cy="515529"/>
            </a:xfrm>
            <a:prstGeom prst="rect">
              <a:avLst/>
            </a:prstGeom>
          </p:spPr>
        </p:pic>
        <p:sp>
          <p:nvSpPr>
            <p:cNvPr id="37" name="CuadroTexto 36">
              <a:extLst>
                <a:ext uri="{FF2B5EF4-FFF2-40B4-BE49-F238E27FC236}">
                  <a16:creationId xmlns:a16="http://schemas.microsoft.com/office/drawing/2014/main" id="{6AEB390B-66DE-187A-8E00-70719443ACBB}"/>
                </a:ext>
              </a:extLst>
            </p:cNvPr>
            <p:cNvSpPr txBox="1"/>
            <p:nvPr/>
          </p:nvSpPr>
          <p:spPr>
            <a:xfrm>
              <a:off x="10397951" y="1971262"/>
              <a:ext cx="1592700" cy="1938992"/>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INTERACCIÓN ACTORES SOCIALES</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Personas trabajadoras</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Entidades empleadoras.</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Organismos Administradores</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Autoridad</a:t>
              </a:r>
              <a:endParaRPr lang="es-CL" sz="1200" dirty="0">
                <a:latin typeface="Arial" panose="020B0604020202020204" pitchFamily="34" charset="0"/>
                <a:cs typeface="Arial" panose="020B0604020202020204" pitchFamily="34" charset="0"/>
              </a:endParaRPr>
            </a:p>
          </p:txBody>
        </p:sp>
      </p:grpSp>
      <p:sp>
        <p:nvSpPr>
          <p:cNvPr id="21" name="Elipse 20">
            <a:extLst>
              <a:ext uri="{FF2B5EF4-FFF2-40B4-BE49-F238E27FC236}">
                <a16:creationId xmlns:a16="http://schemas.microsoft.com/office/drawing/2014/main" id="{FF353E29-F79D-0F7B-2154-EE5210E8C01F}"/>
              </a:ext>
            </a:extLst>
          </p:cNvPr>
          <p:cNvSpPr/>
          <p:nvPr/>
        </p:nvSpPr>
        <p:spPr>
          <a:xfrm>
            <a:off x="2135560" y="1788842"/>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2400" dirty="0">
                <a:latin typeface="Arial" panose="020B0604020202020204" pitchFamily="34" charset="0"/>
                <a:cs typeface="Arial" panose="020B0604020202020204" pitchFamily="34" charset="0"/>
              </a:rPr>
              <a:t>1</a:t>
            </a:r>
          </a:p>
        </p:txBody>
      </p:sp>
      <p:sp>
        <p:nvSpPr>
          <p:cNvPr id="22" name="Elipse 21">
            <a:extLst>
              <a:ext uri="{FF2B5EF4-FFF2-40B4-BE49-F238E27FC236}">
                <a16:creationId xmlns:a16="http://schemas.microsoft.com/office/drawing/2014/main" id="{FF353E29-F79D-0F7B-2154-EE5210E8C01F}"/>
              </a:ext>
            </a:extLst>
          </p:cNvPr>
          <p:cNvSpPr/>
          <p:nvPr/>
        </p:nvSpPr>
        <p:spPr>
          <a:xfrm>
            <a:off x="1199456" y="2769966"/>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2</a:t>
            </a:r>
            <a:endParaRPr lang="es-CL" sz="2400" dirty="0">
              <a:latin typeface="Arial" panose="020B0604020202020204" pitchFamily="34" charset="0"/>
              <a:cs typeface="Arial" panose="020B0604020202020204" pitchFamily="34" charset="0"/>
            </a:endParaRPr>
          </a:p>
        </p:txBody>
      </p:sp>
      <p:sp>
        <p:nvSpPr>
          <p:cNvPr id="25" name="Elipse 24">
            <a:extLst>
              <a:ext uri="{FF2B5EF4-FFF2-40B4-BE49-F238E27FC236}">
                <a16:creationId xmlns:a16="http://schemas.microsoft.com/office/drawing/2014/main" id="{FF353E29-F79D-0F7B-2154-EE5210E8C01F}"/>
              </a:ext>
            </a:extLst>
          </p:cNvPr>
          <p:cNvSpPr/>
          <p:nvPr/>
        </p:nvSpPr>
        <p:spPr>
          <a:xfrm>
            <a:off x="668147" y="3819729"/>
            <a:ext cx="459301" cy="46089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3</a:t>
            </a:r>
            <a:endParaRPr lang="es-CL" sz="2400" dirty="0">
              <a:latin typeface="Arial" panose="020B0604020202020204" pitchFamily="34" charset="0"/>
              <a:cs typeface="Arial" panose="020B0604020202020204" pitchFamily="34" charset="0"/>
            </a:endParaRPr>
          </a:p>
        </p:txBody>
      </p:sp>
      <p:sp>
        <p:nvSpPr>
          <p:cNvPr id="29" name="Elipse 28">
            <a:extLst>
              <a:ext uri="{FF2B5EF4-FFF2-40B4-BE49-F238E27FC236}">
                <a16:creationId xmlns:a16="http://schemas.microsoft.com/office/drawing/2014/main" id="{FF353E29-F79D-0F7B-2154-EE5210E8C01F}"/>
              </a:ext>
            </a:extLst>
          </p:cNvPr>
          <p:cNvSpPr/>
          <p:nvPr/>
        </p:nvSpPr>
        <p:spPr>
          <a:xfrm>
            <a:off x="290412" y="4831245"/>
            <a:ext cx="377736" cy="397956"/>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4</a:t>
            </a:r>
            <a:endParaRPr lang="es-CL" sz="2400" dirty="0">
              <a:latin typeface="Arial" panose="020B0604020202020204" pitchFamily="34" charset="0"/>
              <a:cs typeface="Arial" panose="020B0604020202020204" pitchFamily="34" charset="0"/>
            </a:endParaRPr>
          </a:p>
        </p:txBody>
      </p:sp>
      <p:sp>
        <p:nvSpPr>
          <p:cNvPr id="31" name="Elipse 30">
            <a:extLst>
              <a:ext uri="{FF2B5EF4-FFF2-40B4-BE49-F238E27FC236}">
                <a16:creationId xmlns:a16="http://schemas.microsoft.com/office/drawing/2014/main" id="{FF353E29-F79D-0F7B-2154-EE5210E8C01F}"/>
              </a:ext>
            </a:extLst>
          </p:cNvPr>
          <p:cNvSpPr/>
          <p:nvPr/>
        </p:nvSpPr>
        <p:spPr>
          <a:xfrm>
            <a:off x="497035" y="5743467"/>
            <a:ext cx="342382" cy="349829"/>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2400" dirty="0">
                <a:latin typeface="Arial" panose="020B0604020202020204" pitchFamily="34" charset="0"/>
                <a:cs typeface="Arial" panose="020B0604020202020204" pitchFamily="34" charset="0"/>
              </a:rPr>
              <a:t>5</a:t>
            </a:r>
            <a:endParaRPr 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784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PATRON DIAPOSITIVA MUTUAL">
  <a:themeElements>
    <a:clrScheme name="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ATRON DIAPOSITIVA MUTUAL">
  <a:themeElements>
    <a:clrScheme name="1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PATRON DIAPOSITIVA MUTUAL">
  <a:themeElements>
    <a:clrScheme name="2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PATRON DIAPOSITIVA MUTUAL">
  <a:themeElements>
    <a:clrScheme name="3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ATRON DIAPOSITIVA MUTUAL">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s-CL"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PATRON DIAPOSITIVA MUT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ATRON DIAPOSITIVA MUT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ATRON DIAPOSITIVA MUT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ATRON DIAPOSITIVA MUT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ATRON DIAPOSITIVA MUT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ATRON DIAPOSITIVA MUT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ATRON DIAPOSITIVA MUTU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ATRON DIAPOSITIVA MUT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ATRON DIAPOSITIVA MUT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ATRON DIAPOSITIVA MUT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ATRON DIAPOSITIVA MUT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ATRON DIAPOSITIVA MUT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90696C79A172546910F70562FC763F6" ma:contentTypeVersion="14" ma:contentTypeDescription="Crear nuevo documento." ma:contentTypeScope="" ma:versionID="f1580bcb84e1228d86cb75b9f10e3ee5">
  <xsd:schema xmlns:xsd="http://www.w3.org/2001/XMLSchema" xmlns:xs="http://www.w3.org/2001/XMLSchema" xmlns:p="http://schemas.microsoft.com/office/2006/metadata/properties" xmlns:ns2="dbe39fc9-95fa-499a-b049-c909a7e7b17c" xmlns:ns3="821e40ec-c14f-475a-9dd6-c1cf889f9d96" targetNamespace="http://schemas.microsoft.com/office/2006/metadata/properties" ma:root="true" ma:fieldsID="e5274b49e0ea7f3a7d572556f28c8303" ns2:_="" ns3:_="">
    <xsd:import namespace="dbe39fc9-95fa-499a-b049-c909a7e7b17c"/>
    <xsd:import namespace="821e40ec-c14f-475a-9dd6-c1cf889f9d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39fc9-95fa-499a-b049-c909a7e7b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efff2ce4-dc20-4221-83e6-9bb0a589ab7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1e40ec-c14f-475a-9dd6-c1cf889f9d96"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0" nillable="true" ma:displayName="Taxonomy Catch All Column" ma:hidden="true" ma:list="{ed09b2eb-69d7-497c-9355-331813fe3183}" ma:internalName="TaxCatchAll" ma:showField="CatchAllData" ma:web="821e40ec-c14f-475a-9dd6-c1cf889f9d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1e40ec-c14f-475a-9dd6-c1cf889f9d96" xsi:nil="true"/>
    <lcf76f155ced4ddcb4097134ff3c332f xmlns="dbe39fc9-95fa-499a-b049-c909a7e7b1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F51AD8-B677-4732-A400-48101A6D069C}">
  <ds:schemaRefs>
    <ds:schemaRef ds:uri="http://schemas.microsoft.com/sharepoint/v3/contenttype/forms"/>
  </ds:schemaRefs>
</ds:datastoreItem>
</file>

<file path=customXml/itemProps2.xml><?xml version="1.0" encoding="utf-8"?>
<ds:datastoreItem xmlns:ds="http://schemas.openxmlformats.org/officeDocument/2006/customXml" ds:itemID="{50CA7FC5-E654-407F-AC89-319EBD3D22C0}"/>
</file>

<file path=customXml/itemProps3.xml><?xml version="1.0" encoding="utf-8"?>
<ds:datastoreItem xmlns:ds="http://schemas.openxmlformats.org/officeDocument/2006/customXml" ds:itemID="{BF067273-F638-44E0-A25E-5DE132825DFE}">
  <ds:schemaRefs>
    <ds:schemaRef ds:uri="http://schemas.microsoft.com/sharepoint/v3"/>
    <ds:schemaRef ds:uri="http://purl.org/dc/terms/"/>
    <ds:schemaRef ds:uri="http://www.w3.org/XML/1998/namespace"/>
    <ds:schemaRef ds:uri="http://purl.org/dc/dcmitype/"/>
    <ds:schemaRef ds:uri="50303c5e-7eb5-428b-bb51-600887da12fc"/>
    <ds:schemaRef ds:uri="http://schemas.microsoft.com/office/2006/documentManagement/types"/>
    <ds:schemaRef ds:uri="http://purl.org/dc/elements/1.1/"/>
    <ds:schemaRef ds:uri="8384dc78-6bf8-449c-a97f-0c44c7e23310"/>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5350</TotalTime>
  <Words>2721</Words>
  <Application>Microsoft Office PowerPoint</Application>
  <PresentationFormat>Panorámica</PresentationFormat>
  <Paragraphs>312</Paragraphs>
  <Slides>17</Slides>
  <Notes>7</Notes>
  <HiddenSlides>4</HiddenSlides>
  <MMClips>0</MMClips>
  <ScaleCrop>false</ScaleCrop>
  <HeadingPairs>
    <vt:vector size="8" baseType="variant">
      <vt:variant>
        <vt:lpstr>Fuentes usadas</vt:lpstr>
      </vt:variant>
      <vt:variant>
        <vt:i4>8</vt:i4>
      </vt:variant>
      <vt:variant>
        <vt:lpstr>Tema</vt:lpstr>
      </vt:variant>
      <vt:variant>
        <vt:i4>6</vt:i4>
      </vt:variant>
      <vt:variant>
        <vt:lpstr>Servidores OLE incrustados</vt:lpstr>
      </vt:variant>
      <vt:variant>
        <vt:i4>1</vt:i4>
      </vt:variant>
      <vt:variant>
        <vt:lpstr>Títulos de diapositiva</vt:lpstr>
      </vt:variant>
      <vt:variant>
        <vt:i4>17</vt:i4>
      </vt:variant>
    </vt:vector>
  </HeadingPairs>
  <TitlesOfParts>
    <vt:vector size="32" baseType="lpstr">
      <vt:lpstr>Arial</vt:lpstr>
      <vt:lpstr>Calibri</vt:lpstr>
      <vt:lpstr>Calibri Light</vt:lpstr>
      <vt:lpstr>Times New Roman</vt:lpstr>
      <vt:lpstr>Trebuchet MS</vt:lpstr>
      <vt:lpstr>Verdana</vt:lpstr>
      <vt:lpstr>Wingdings</vt:lpstr>
      <vt:lpstr>ヒラギノ角ゴ Pro W3</vt:lpstr>
      <vt:lpstr>Tema de Office</vt:lpstr>
      <vt:lpstr>4_PATRON DIAPOSITIVA MUTUAL</vt:lpstr>
      <vt:lpstr>1_PATRON DIAPOSITIVA MUTUAL</vt:lpstr>
      <vt:lpstr>2_PATRON DIAPOSITIVA MUTUAL</vt:lpstr>
      <vt:lpstr>3_PATRON DIAPOSITIVA MUTUAL</vt:lpstr>
      <vt:lpstr>Office Theme</vt:lpstr>
      <vt:lpstr>Hoja de cálculo</vt:lpstr>
      <vt:lpstr>Presentación de PowerPoint</vt:lpstr>
      <vt:lpstr>Presentación de PowerPoint</vt:lpstr>
      <vt:lpstr>PROPÓSITO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Kobyto</dc:creator>
  <cp:lastModifiedBy>Victor Cantillana C.</cp:lastModifiedBy>
  <cp:revision>118</cp:revision>
  <dcterms:created xsi:type="dcterms:W3CDTF">2015-07-28T16:29:02Z</dcterms:created>
  <dcterms:modified xsi:type="dcterms:W3CDTF">2024-11-29T13:44:04Z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0x010100F90696C79A172546910F70562FC763F6</vt:lpwstr>
  </property>
</Properties>
</file>